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350" r:id="rId9"/>
    <p:sldId id="341" r:id="rId10"/>
    <p:sldId id="342" r:id="rId11"/>
    <p:sldId id="306" r:id="rId12"/>
    <p:sldId id="343" r:id="rId13"/>
    <p:sldId id="345" r:id="rId14"/>
    <p:sldId id="346" r:id="rId15"/>
    <p:sldId id="278" r:id="rId16"/>
    <p:sldId id="276" r:id="rId17"/>
    <p:sldId id="283" r:id="rId18"/>
    <p:sldId id="287" r:id="rId19"/>
    <p:sldId id="351" r:id="rId20"/>
    <p:sldId id="314" r:id="rId21"/>
    <p:sldId id="315" r:id="rId22"/>
    <p:sldId id="288" r:id="rId23"/>
    <p:sldId id="304" r:id="rId24"/>
    <p:sldId id="317" r:id="rId25"/>
    <p:sldId id="316" r:id="rId26"/>
    <p:sldId id="305" r:id="rId27"/>
    <p:sldId id="334" r:id="rId28"/>
    <p:sldId id="353" r:id="rId29"/>
    <p:sldId id="295" r:id="rId30"/>
    <p:sldId id="297" r:id="rId31"/>
    <p:sldId id="324" r:id="rId32"/>
    <p:sldId id="325" r:id="rId33"/>
    <p:sldId id="300" r:id="rId34"/>
    <p:sldId id="348" r:id="rId35"/>
    <p:sldId id="332" r:id="rId36"/>
    <p:sldId id="328" r:id="rId37"/>
    <p:sldId id="336" r:id="rId38"/>
    <p:sldId id="352" r:id="rId39"/>
    <p:sldId id="337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8657" autoAdjust="0"/>
  </p:normalViewPr>
  <p:slideViewPr>
    <p:cSldViewPr>
      <p:cViewPr>
        <p:scale>
          <a:sx n="108" d="100"/>
          <a:sy n="108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tt\Desktop\&#1043;&#1054;&#1058;&#1054;&#1042;&#1054;%20&#1044;&#1051;&#1071;%20&#1054;&#1058;&#1063;&#1045;&#1058;&#1040;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tt\Desktop\&#1087;&#1086;&#1076;&#1089;&#1095;&#1077;&#1090;&#1099;\&#1043;&#1054;&#1058;&#1054;&#1042;&#1054;%20&#1044;&#1051;&#1071;%20&#1054;&#1058;&#1063;&#1045;&#1058;&#1040;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tt\Desktop\&#1087;&#1086;&#1076;&#1089;&#1095;&#1077;&#1090;&#1099;\&#1043;&#1054;&#1058;&#1054;&#1042;&#1054;%20&#1044;&#1051;&#1071;%20&#1054;&#1058;&#1063;&#1045;&#1058;&#1040;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rtt\Desktop\&#1087;&#1086;&#1076;&#1089;&#1095;&#1077;&#1090;&#1099;\&#1043;&#1054;&#1058;&#1054;&#1042;&#1054;%20&#1044;&#1051;&#1071;%20&#1054;&#1058;&#1063;&#1045;&#1058;&#1040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700" b="1" dirty="0"/>
              <a:t>Успеваемость в</a:t>
            </a:r>
            <a:r>
              <a:rPr lang="ru-RU" sz="3700" b="1" baseline="0" dirty="0"/>
              <a:t> 2019-20 уч. году</a:t>
            </a:r>
            <a:endParaRPr lang="ru-RU" sz="37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9.2018761200446178E-3"/>
                  <c:y val="1.419063271386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336460200074387E-3"/>
                  <c:y val="-0.12974292766959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284423058995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00938060022204E-3"/>
                  <c:y val="-0.1337973941592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Лист9!$C$5:$C$8</c:f>
              <c:strCache>
                <c:ptCount val="4"/>
                <c:pt idx="0">
                  <c:v>средний МРБ</c:v>
                </c:pt>
                <c:pt idx="1">
                  <c:v>1-ая сдача</c:v>
                </c:pt>
                <c:pt idx="2">
                  <c:v>пересдача</c:v>
                </c:pt>
                <c:pt idx="3">
                  <c:v>комиссия </c:v>
                </c:pt>
              </c:strCache>
            </c:strRef>
          </c:cat>
          <c:val>
            <c:numRef>
              <c:f>Лист9!$D$5:$D$8</c:f>
              <c:numCache>
                <c:formatCode>General</c:formatCode>
                <c:ptCount val="4"/>
                <c:pt idx="0">
                  <c:v>61</c:v>
                </c:pt>
                <c:pt idx="1">
                  <c:v>82</c:v>
                </c:pt>
                <c:pt idx="2">
                  <c:v>45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7924480"/>
        <c:axId val="215229568"/>
      </c:areaChart>
      <c:catAx>
        <c:axId val="12792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229568"/>
        <c:crosses val="autoZero"/>
        <c:auto val="1"/>
        <c:lblAlgn val="ctr"/>
        <c:lblOffset val="100"/>
        <c:noMultiLvlLbl val="0"/>
      </c:catAx>
      <c:valAx>
        <c:axId val="2152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2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Лист8!$K$88</c:f>
              <c:strCache>
                <c:ptCount val="1"/>
                <c:pt idx="0">
                  <c:v>1 сдача,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Лист8!$J$89:$J$93</c:f>
              <c:strCache>
                <c:ptCount val="5"/>
                <c:pt idx="0">
                  <c:v>Бакалавр</c:v>
                </c:pt>
                <c:pt idx="1">
                  <c:v>СПО</c:v>
                </c:pt>
                <c:pt idx="2">
                  <c:v>Магистр</c:v>
                </c:pt>
                <c:pt idx="3">
                  <c:v>Специалист</c:v>
                </c:pt>
                <c:pt idx="4">
                  <c:v>ДГУ</c:v>
                </c:pt>
              </c:strCache>
            </c:strRef>
          </c:cat>
          <c:val>
            <c:numRef>
              <c:f>Лист8!$K$89:$K$93</c:f>
              <c:numCache>
                <c:formatCode>0</c:formatCode>
                <c:ptCount val="5"/>
                <c:pt idx="0">
                  <c:v>81.310950413223139</c:v>
                </c:pt>
                <c:pt idx="1">
                  <c:v>81.944751381215468</c:v>
                </c:pt>
                <c:pt idx="2">
                  <c:v>85.773579504794611</c:v>
                </c:pt>
                <c:pt idx="3">
                  <c:v>77.883472057074911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Лист8!$L$88</c:f>
              <c:strCache>
                <c:ptCount val="1"/>
                <c:pt idx="0">
                  <c:v>пересдача,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Лист8!$J$89:$J$93</c:f>
              <c:strCache>
                <c:ptCount val="5"/>
                <c:pt idx="0">
                  <c:v>Бакалавр</c:v>
                </c:pt>
                <c:pt idx="1">
                  <c:v>СПО</c:v>
                </c:pt>
                <c:pt idx="2">
                  <c:v>Магистр</c:v>
                </c:pt>
                <c:pt idx="3">
                  <c:v>Специалист</c:v>
                </c:pt>
                <c:pt idx="4">
                  <c:v>ДГУ</c:v>
                </c:pt>
              </c:strCache>
            </c:strRef>
          </c:cat>
          <c:val>
            <c:numRef>
              <c:f>Лист8!$L$89:$L$93</c:f>
              <c:numCache>
                <c:formatCode>0</c:formatCode>
                <c:ptCount val="5"/>
                <c:pt idx="0">
                  <c:v>43.834464195592446</c:v>
                </c:pt>
                <c:pt idx="1">
                  <c:v>59.643435980551054</c:v>
                </c:pt>
                <c:pt idx="2">
                  <c:v>39.793814432989691</c:v>
                </c:pt>
                <c:pt idx="3">
                  <c:v>39.560439560439562</c:v>
                </c:pt>
                <c:pt idx="4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Лист8!$M$88</c:f>
              <c:strCache>
                <c:ptCount val="1"/>
                <c:pt idx="0">
                  <c:v>комиссия,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Лист8!$J$89:$J$93</c:f>
              <c:strCache>
                <c:ptCount val="5"/>
                <c:pt idx="0">
                  <c:v>Бакалавр</c:v>
                </c:pt>
                <c:pt idx="1">
                  <c:v>СПО</c:v>
                </c:pt>
                <c:pt idx="2">
                  <c:v>Магистр</c:v>
                </c:pt>
                <c:pt idx="3">
                  <c:v>Специалист</c:v>
                </c:pt>
                <c:pt idx="4">
                  <c:v>ДГУ</c:v>
                </c:pt>
              </c:strCache>
            </c:strRef>
          </c:cat>
          <c:val>
            <c:numRef>
              <c:f>Лист8!$M$89:$M$93</c:f>
              <c:numCache>
                <c:formatCode>0</c:formatCode>
                <c:ptCount val="5"/>
                <c:pt idx="0">
                  <c:v>80.540000000000006</c:v>
                </c:pt>
                <c:pt idx="1">
                  <c:v>97.590361445783131</c:v>
                </c:pt>
                <c:pt idx="2">
                  <c:v>68.16608996539793</c:v>
                </c:pt>
                <c:pt idx="3">
                  <c:v>89.354473386183457</c:v>
                </c:pt>
                <c:pt idx="4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Лист8!$N$88</c:f>
              <c:strCache>
                <c:ptCount val="1"/>
                <c:pt idx="0">
                  <c:v>Ср.МРБ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Лист8!$J$89:$J$93</c:f>
              <c:strCache>
                <c:ptCount val="5"/>
                <c:pt idx="0">
                  <c:v>Бакалавр</c:v>
                </c:pt>
                <c:pt idx="1">
                  <c:v>СПО</c:v>
                </c:pt>
                <c:pt idx="2">
                  <c:v>Магистр</c:v>
                </c:pt>
                <c:pt idx="3">
                  <c:v>Специалист</c:v>
                </c:pt>
                <c:pt idx="4">
                  <c:v>ДГУ</c:v>
                </c:pt>
              </c:strCache>
            </c:strRef>
          </c:cat>
          <c:val>
            <c:numRef>
              <c:f>Лист8!$N$89:$N$93</c:f>
              <c:numCache>
                <c:formatCode>0</c:formatCode>
                <c:ptCount val="5"/>
                <c:pt idx="0">
                  <c:v>56</c:v>
                </c:pt>
                <c:pt idx="1">
                  <c:v>100</c:v>
                </c:pt>
                <c:pt idx="2">
                  <c:v>57</c:v>
                </c:pt>
                <c:pt idx="3">
                  <c:v>53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393792"/>
        <c:axId val="215395328"/>
      </c:barChart>
      <c:catAx>
        <c:axId val="2153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395328"/>
        <c:crosses val="autoZero"/>
        <c:auto val="1"/>
        <c:lblAlgn val="ctr"/>
        <c:lblOffset val="100"/>
        <c:noMultiLvlLbl val="0"/>
      </c:catAx>
      <c:valAx>
        <c:axId val="215395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393792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Лист4!$A$15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Лист4!$B$14:$F$14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Лист4!$B$15:$F$15</c:f>
              <c:numCache>
                <c:formatCode>0</c:formatCode>
                <c:ptCount val="5"/>
                <c:pt idx="0">
                  <c:v>75.625402965828499</c:v>
                </c:pt>
                <c:pt idx="1">
                  <c:v>76.005172465642204</c:v>
                </c:pt>
                <c:pt idx="2">
                  <c:v>74.018674644184571</c:v>
                </c:pt>
                <c:pt idx="3">
                  <c:v>78.580392735862986</c:v>
                </c:pt>
              </c:numCache>
            </c:numRef>
          </c:val>
        </c:ser>
        <c:ser>
          <c:idx val="1"/>
          <c:order val="1"/>
          <c:tx>
            <c:strRef>
              <c:f>Лист4!$A$16</c:f>
              <c:strCache>
                <c:ptCount val="1"/>
                <c:pt idx="0">
                  <c:v>Колледж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Лист4!$B$14:$F$14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Лист4!$B$16:$F$16</c:f>
              <c:numCache>
                <c:formatCode>0</c:formatCode>
                <c:ptCount val="5"/>
                <c:pt idx="0">
                  <c:v>83.765609990393855</c:v>
                </c:pt>
                <c:pt idx="1">
                  <c:v>78.897431702928188</c:v>
                </c:pt>
                <c:pt idx="2">
                  <c:v>76.275738585496867</c:v>
                </c:pt>
                <c:pt idx="3">
                  <c:v>91.911764705882348</c:v>
                </c:pt>
              </c:numCache>
            </c:numRef>
          </c:val>
        </c:ser>
        <c:ser>
          <c:idx val="2"/>
          <c:order val="2"/>
          <c:tx>
            <c:strRef>
              <c:f>Лист4!$A$17</c:f>
              <c:strCache>
                <c:ptCount val="1"/>
                <c:pt idx="0">
                  <c:v>Магистр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Лист4!$B$14:$F$14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Лист4!$B$17:$F$17</c:f>
              <c:numCache>
                <c:formatCode>0</c:formatCode>
                <c:ptCount val="5"/>
                <c:pt idx="0">
                  <c:v>78.64893929025321</c:v>
                </c:pt>
                <c:pt idx="1">
                  <c:v>80.423976608187132</c:v>
                </c:pt>
              </c:numCache>
            </c:numRef>
          </c:val>
        </c:ser>
        <c:ser>
          <c:idx val="3"/>
          <c:order val="3"/>
          <c:tx>
            <c:strRef>
              <c:f>Лист4!$A$18</c:f>
              <c:strCache>
                <c:ptCount val="1"/>
                <c:pt idx="0">
                  <c:v>Специалист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Лист4!$B$14:$F$14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Лист4!$B$18:$F$18</c:f>
              <c:numCache>
                <c:formatCode>0</c:formatCode>
                <c:ptCount val="5"/>
                <c:pt idx="0">
                  <c:v>65.585269618588342</c:v>
                </c:pt>
                <c:pt idx="1">
                  <c:v>72.935287808366112</c:v>
                </c:pt>
                <c:pt idx="2">
                  <c:v>75.574977000919958</c:v>
                </c:pt>
                <c:pt idx="3">
                  <c:v>74.188034188034194</c:v>
                </c:pt>
                <c:pt idx="4" formatCode="General">
                  <c:v>87</c:v>
                </c:pt>
              </c:numCache>
            </c:numRef>
          </c:val>
        </c:ser>
        <c:ser>
          <c:idx val="4"/>
          <c:order val="4"/>
          <c:tx>
            <c:strRef>
              <c:f>Лист4!$A$19</c:f>
              <c:strCache>
                <c:ptCount val="1"/>
                <c:pt idx="0">
                  <c:v>ДГУ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Лист4!$B$14:$F$14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Лист4!$B$19:$F$19</c:f>
              <c:numCache>
                <c:formatCode>0</c:formatCode>
                <c:ptCount val="5"/>
                <c:pt idx="0">
                  <c:v>76.65948496973428</c:v>
                </c:pt>
                <c:pt idx="1">
                  <c:v>76.807542395363555</c:v>
                </c:pt>
                <c:pt idx="2">
                  <c:v>74.40824419259296</c:v>
                </c:pt>
                <c:pt idx="3">
                  <c:v>78.463272061412781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707648"/>
        <c:axId val="215709184"/>
      </c:barChart>
      <c:catAx>
        <c:axId val="2157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09184"/>
        <c:crosses val="autoZero"/>
        <c:auto val="1"/>
        <c:lblAlgn val="ctr"/>
        <c:lblOffset val="100"/>
        <c:noMultiLvlLbl val="0"/>
      </c:catAx>
      <c:valAx>
        <c:axId val="21570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07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0.1333452747755749"/>
          <c:w val="0.82330773755751174"/>
          <c:h val="0.8666547252244251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CA00-2083-4849-8BC3-F2787CC6F387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FD3A0-0387-4E86-B608-837C18ADF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7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3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5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FD3A0-0387-4E86-B608-837C18ADFEB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3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8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9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4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3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6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3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34000" contrast="34000"/>
                    </a14:imgEffect>
                  </a14:imgLayer>
                </a14:imgProps>
              </a:ext>
            </a:extLst>
          </a:blip>
          <a:srcRect/>
          <a:stretch>
            <a:fillRect l="2000" r="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82D8-181E-4F31-AF13-4F4DE8C51261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A094-39DB-4EBE-B9CE-B9F0C0561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3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754" y="161021"/>
            <a:ext cx="653149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ИТОГИ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ОБРАЗОВАТЕЛЬНОЙ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ДЕЯТЕЛЬНОСТИ ДАГГОСУНИВЕРСИТЕТА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2020/21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уч.г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1592" y="612842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Отдел контроля и анализа качества образования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312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79583"/>
              </p:ext>
            </p:extLst>
          </p:nvPr>
        </p:nvGraphicFramePr>
        <p:xfrm>
          <a:off x="395536" y="2060849"/>
          <a:ext cx="835292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251"/>
                <a:gridCol w="2016110"/>
                <a:gridCol w="2089871"/>
                <a:gridCol w="1822696"/>
              </a:tblGrid>
              <a:tr h="450583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</a:pPr>
                      <a:endParaRPr lang="ru-RU" sz="2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 сдача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п/сдача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комиссия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583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зачеты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80%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41%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81%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583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экзамены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73%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41%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83%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0583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Общий итог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77%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41%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82%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По </a:t>
            </a:r>
            <a:r>
              <a:rPr lang="ru-RU" sz="3600" b="1" dirty="0" smtClean="0"/>
              <a:t>формам и этапам контроля знаний: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41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27348"/>
              </p:ext>
            </p:extLst>
          </p:nvPr>
        </p:nvGraphicFramePr>
        <p:xfrm>
          <a:off x="395536" y="332656"/>
          <a:ext cx="828092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0800"/>
            <a:ext cx="885698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 первого раза сдали (1 </a:t>
            </a:r>
            <a:r>
              <a:rPr lang="ru-RU" sz="4400" b="1" dirty="0">
                <a:solidFill>
                  <a:srgbClr val="C00000"/>
                </a:solidFill>
              </a:rPr>
              <a:t>сдача)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Зимнюю </a:t>
            </a:r>
            <a:r>
              <a:rPr lang="ru-RU" sz="4000" b="1" dirty="0"/>
              <a:t>сессию </a:t>
            </a:r>
            <a:r>
              <a:rPr lang="ru-RU" sz="4400" b="1" dirty="0">
                <a:solidFill>
                  <a:srgbClr val="C00000"/>
                </a:solidFill>
              </a:rPr>
              <a:t>44%</a:t>
            </a:r>
            <a:r>
              <a:rPr lang="ru-RU" sz="4000" b="1" dirty="0"/>
              <a:t> </a:t>
            </a:r>
            <a:r>
              <a:rPr lang="ru-RU" sz="4000" b="1" dirty="0" smtClean="0"/>
              <a:t>обучающихся (3601 </a:t>
            </a:r>
            <a:r>
              <a:rPr lang="ru-RU" sz="4000" b="1" dirty="0"/>
              <a:t>из </a:t>
            </a:r>
            <a:r>
              <a:rPr lang="ru-RU" sz="4000" b="1" dirty="0" smtClean="0"/>
              <a:t>8105)</a:t>
            </a:r>
          </a:p>
          <a:p>
            <a:pPr algn="ctr"/>
            <a:r>
              <a:rPr lang="ru-RU" sz="4000" b="1" dirty="0" smtClean="0"/>
              <a:t>Летнюю </a:t>
            </a:r>
            <a:r>
              <a:rPr lang="ru-RU" sz="4000" b="1" dirty="0"/>
              <a:t>– </a:t>
            </a:r>
            <a:r>
              <a:rPr lang="ru-RU" sz="4400" b="1" dirty="0">
                <a:solidFill>
                  <a:srgbClr val="C00000"/>
                </a:solidFill>
              </a:rPr>
              <a:t>48</a:t>
            </a:r>
            <a:r>
              <a:rPr lang="ru-RU" sz="4400" b="1" dirty="0" smtClean="0">
                <a:solidFill>
                  <a:srgbClr val="C00000"/>
                </a:solidFill>
              </a:rPr>
              <a:t>% </a:t>
            </a:r>
            <a:r>
              <a:rPr lang="ru-RU" sz="4000" b="1" dirty="0" smtClean="0"/>
              <a:t>обучающихся (</a:t>
            </a:r>
            <a:r>
              <a:rPr lang="ru-RU" sz="4000" b="1" dirty="0"/>
              <a:t>3613 из 7562).</a:t>
            </a:r>
          </a:p>
          <a:p>
            <a:pPr algn="ctr"/>
            <a:r>
              <a:rPr lang="ru-RU" sz="4000" b="1" dirty="0" smtClean="0"/>
              <a:t>Средний </a:t>
            </a:r>
            <a:r>
              <a:rPr lang="ru-RU" sz="4000" b="1" dirty="0"/>
              <a:t>показатель текущей успеваемости (по модулям) среди таких студентов равен </a:t>
            </a:r>
            <a:endParaRPr lang="ru-RU" sz="4000" b="1" dirty="0" smtClean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86%</a:t>
            </a:r>
            <a:endParaRPr lang="ru-RU" sz="4000" b="1" dirty="0"/>
          </a:p>
          <a:p>
            <a:pPr algn="ctr"/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6653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245" y="26064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Попали на комиссию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32%</a:t>
            </a:r>
            <a:r>
              <a:rPr lang="ru-RU" sz="2800" b="1" dirty="0" smtClean="0"/>
              <a:t> (2454) </a:t>
            </a:r>
            <a:r>
              <a:rPr lang="ru-RU" sz="2800" b="1" dirty="0"/>
              <a:t>обучающихся </a:t>
            </a:r>
            <a:r>
              <a:rPr lang="ru-RU" sz="2800" b="1" dirty="0" smtClean="0"/>
              <a:t>во время зимней сессии</a:t>
            </a:r>
            <a:r>
              <a:rPr lang="ru-RU" sz="2800" b="1" dirty="0"/>
              <a:t>, 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25% </a:t>
            </a:r>
            <a:r>
              <a:rPr lang="ru-RU" sz="2800" b="1" dirty="0" smtClean="0"/>
              <a:t>(1802) </a:t>
            </a:r>
            <a:r>
              <a:rPr lang="ru-RU" sz="2800" b="1" dirty="0"/>
              <a:t>обучающихся </a:t>
            </a:r>
            <a:r>
              <a:rPr lang="ru-RU" sz="2800" b="1" dirty="0" smtClean="0"/>
              <a:t>во время летней </a:t>
            </a:r>
            <a:r>
              <a:rPr lang="ru-RU" sz="2800" b="1" dirty="0"/>
              <a:t>сессии,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Из </a:t>
            </a:r>
            <a:r>
              <a:rPr lang="ru-RU" sz="2800" b="1" dirty="0"/>
              <a:t>них сдавали в комиссионном порядке от 5 </a:t>
            </a:r>
            <a:r>
              <a:rPr lang="ru-RU" sz="2800" b="1" dirty="0" smtClean="0"/>
              <a:t>и более </a:t>
            </a:r>
            <a:r>
              <a:rPr lang="ru-RU" sz="2800" b="1" dirty="0"/>
              <a:t>дисциплин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5%</a:t>
            </a:r>
            <a:r>
              <a:rPr lang="ru-RU" sz="2800" b="1" dirty="0" smtClean="0"/>
              <a:t> (435) </a:t>
            </a:r>
            <a:r>
              <a:rPr lang="ru-RU" sz="2800" b="1" dirty="0"/>
              <a:t>обучающихся во время </a:t>
            </a:r>
            <a:r>
              <a:rPr lang="ru-RU" sz="2800" b="1" dirty="0" smtClean="0"/>
              <a:t>зимней сессии</a:t>
            </a:r>
            <a:r>
              <a:rPr lang="ru-RU" sz="2800" b="1" dirty="0"/>
              <a:t>, </a:t>
            </a:r>
          </a:p>
          <a:p>
            <a:endParaRPr lang="ru-RU" sz="2800" b="1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5%</a:t>
            </a:r>
            <a:r>
              <a:rPr lang="ru-RU" sz="2800" b="1" dirty="0" smtClean="0"/>
              <a:t> (392) </a:t>
            </a:r>
            <a:r>
              <a:rPr lang="ru-RU" sz="2800" b="1" dirty="0"/>
              <a:t>обучающихся во время </a:t>
            </a:r>
            <a:r>
              <a:rPr lang="ru-RU" sz="2800" b="1" dirty="0" smtClean="0"/>
              <a:t> </a:t>
            </a:r>
            <a:r>
              <a:rPr lang="ru-RU" sz="2800" b="1" dirty="0"/>
              <a:t>летней сессии,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661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757" y="0"/>
            <a:ext cx="8424936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/>
              <a:t>По факультетам количество студентов, сдававших более 5 дисциплин </a:t>
            </a:r>
            <a:r>
              <a:rPr lang="ru-RU" sz="2800" b="1" dirty="0" smtClean="0"/>
              <a:t>на комиссии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67510"/>
              </p:ext>
            </p:extLst>
          </p:nvPr>
        </p:nvGraphicFramePr>
        <p:xfrm>
          <a:off x="971600" y="908730"/>
          <a:ext cx="7128791" cy="5472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8713"/>
                <a:gridCol w="1870078"/>
              </a:tblGrid>
              <a:tr h="536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Факультет/Институт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Количество обучающихся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Юридический институт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477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Социальный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Информатики и информационных технологий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Юридический колледж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Управления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Иностранных языков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Физический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Биологический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Экономический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Филологический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Психологии и философии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Математики и компьютерных наук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Институт экологии и устойчивого развития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Химический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Исторический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Физической культуры и спорта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Востоковедения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9" marR="7579" marT="7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0" y="260648"/>
            <a:ext cx="9144000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1.2.Успеваемость по направлениям подготовки</a:t>
            </a:r>
          </a:p>
          <a:p>
            <a:pPr algn="ctr">
              <a:lnSpc>
                <a:spcPts val="3300"/>
              </a:lnSpc>
            </a:pPr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3300"/>
              </a:lnSpc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 2019/20 уч. г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. годовая успеваемость по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направлениям подготовки составила: </a:t>
            </a:r>
          </a:p>
          <a:p>
            <a:pPr>
              <a:lnSpc>
                <a:spcPts val="4300"/>
              </a:lnSpc>
            </a:pP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14640"/>
              </p:ext>
            </p:extLst>
          </p:nvPr>
        </p:nvGraphicFramePr>
        <p:xfrm>
          <a:off x="470700" y="3140968"/>
          <a:ext cx="8421779" cy="3456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1122"/>
                <a:gridCol w="2240657"/>
              </a:tblGrid>
              <a:tr h="8408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8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r>
                        <a:rPr lang="ru-RU" sz="4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76 </a:t>
                      </a:r>
                      <a:endParaRPr lang="ru-RU" sz="4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(73%)</a:t>
                      </a:r>
                      <a:endParaRPr lang="ru-RU" sz="4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718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Магистратура          79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(74%)</a:t>
                      </a:r>
                      <a:endParaRPr lang="ru-RU" sz="4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718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48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</a:t>
                      </a:r>
                      <a:r>
                        <a:rPr lang="ru-RU" sz="4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73</a:t>
                      </a:r>
                      <a:endParaRPr lang="ru-RU" sz="4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(71%)</a:t>
                      </a:r>
                      <a:endParaRPr lang="ru-RU" sz="4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718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проф.        80</a:t>
                      </a:r>
                      <a:endParaRPr lang="ru-RU" sz="4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(73%)</a:t>
                      </a:r>
                      <a:endParaRPr lang="ru-RU" sz="4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6563900" y="3284984"/>
            <a:ext cx="216024" cy="52061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51174" y="5085184"/>
            <a:ext cx="21602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551174" y="5877272"/>
            <a:ext cx="216024" cy="52061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568951" y="4204533"/>
            <a:ext cx="216024" cy="52061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/>
              <a:t>Успеваемость </a:t>
            </a:r>
            <a:r>
              <a:rPr lang="ru-RU" sz="3200" dirty="0" smtClean="0"/>
              <a:t>2019/20 уч. г. по </a:t>
            </a:r>
            <a:r>
              <a:rPr lang="ru-RU" sz="3200" b="1" dirty="0"/>
              <a:t>уровню квалификации</a:t>
            </a:r>
            <a:r>
              <a:rPr lang="ru-RU" sz="3200" dirty="0" smtClean="0"/>
              <a:t> подготовки</a:t>
            </a:r>
            <a:endParaRPr lang="ru-RU" sz="32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156558"/>
              </p:ext>
            </p:extLst>
          </p:nvPr>
        </p:nvGraphicFramePr>
        <p:xfrm>
          <a:off x="1043608" y="1556792"/>
          <a:ext cx="72728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62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Курсовая успеваемость по уровню </a:t>
            </a:r>
            <a:r>
              <a:rPr lang="ru-RU" sz="2800" b="1" dirty="0"/>
              <a:t>квалификации </a:t>
            </a:r>
            <a:r>
              <a:rPr lang="ru-RU" sz="2800" b="1" dirty="0" smtClean="0"/>
              <a:t>подготовки  в 2019/20 уч. г.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308756"/>
              </p:ext>
            </p:extLst>
          </p:nvPr>
        </p:nvGraphicFramePr>
        <p:xfrm>
          <a:off x="611560" y="1412776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1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1.4. Успеваемость по факультетам в 2019/20 уч. г.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35" y="836712"/>
            <a:ext cx="7498730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437" y="0"/>
            <a:ext cx="9168438" cy="810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ts val="5600"/>
              </a:lnSpc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Успеваемость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по факультетам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437" y="810478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Ниже 70% успеваемости показали обучающиеся факультетов: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1" y="2001679"/>
            <a:ext cx="876940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 l="-13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-531440"/>
            <a:ext cx="6531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ОГЛАВЛЕНИЕ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676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Часть 1. Успеваемость.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Часть 2. Качество знаний. 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Часть 3. Рейтинг успеваемости и качества знаний.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-99392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Успеваемость по этапам оценки знаний на факультетах в 2019/20 </a:t>
            </a:r>
            <a:r>
              <a:rPr lang="ru-RU" sz="2800" b="1" dirty="0" err="1" smtClean="0"/>
              <a:t>уч.г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8260796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9" y="31322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Успеваемость по этапам оценки знаний на факультетах </a:t>
            </a:r>
            <a:br>
              <a:rPr lang="ru-RU" sz="2400" dirty="0"/>
            </a:br>
            <a:r>
              <a:rPr lang="ru-RU" sz="2400" dirty="0"/>
              <a:t>в </a:t>
            </a:r>
            <a:r>
              <a:rPr lang="ru-RU" sz="2400" dirty="0" smtClean="0"/>
              <a:t>2019/2020 </a:t>
            </a:r>
            <a:r>
              <a:rPr lang="ru-RU" sz="2400" dirty="0"/>
              <a:t>уч</a:t>
            </a:r>
            <a:r>
              <a:rPr lang="ru-RU" sz="2400" dirty="0" smtClean="0"/>
              <a:t>. г. в цифрах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8163252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64" y="0"/>
            <a:ext cx="9009745" cy="10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Разница между текущей и промежуточной </a:t>
            </a:r>
          </a:p>
          <a:p>
            <a:pPr lvl="0" algn="ctr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успеваемостью на факультетах: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41024"/>
            <a:ext cx="8577697" cy="82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alt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5%: </a:t>
            </a:r>
            <a:endParaRPr lang="ru-RU" sz="4400" b="1" u="sng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06" y="2276872"/>
            <a:ext cx="6041660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4982"/>
            <a:ext cx="9144000" cy="80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5900"/>
              </a:lnSpc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1.5. Успеваемость по кафедрам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641" y="134076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Обучающиеся показали успеваемость по 1-й сдаче по дисциплинам кафедр:</a:t>
            </a:r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от 58 </a:t>
            </a:r>
            <a:r>
              <a:rPr lang="ru-RU" sz="3600" b="1" dirty="0"/>
              <a:t>до 60%  - </a:t>
            </a:r>
            <a:r>
              <a:rPr lang="ru-RU" sz="3600" b="1" dirty="0" smtClean="0"/>
              <a:t>на 2 кафедрах (2,3%);</a:t>
            </a:r>
            <a:endParaRPr lang="ru-RU" sz="3600" b="1" dirty="0"/>
          </a:p>
          <a:p>
            <a:pPr algn="ctr"/>
            <a:r>
              <a:rPr lang="ru-RU" sz="3600" b="1" dirty="0"/>
              <a:t>от 61 до 70% - на </a:t>
            </a:r>
            <a:r>
              <a:rPr lang="ru-RU" sz="3600" b="1" dirty="0" smtClean="0"/>
              <a:t>5 </a:t>
            </a:r>
            <a:r>
              <a:rPr lang="ru-RU" sz="3600" b="1" dirty="0"/>
              <a:t>кафедрах </a:t>
            </a:r>
            <a:r>
              <a:rPr lang="ru-RU" sz="3600" b="1" dirty="0" smtClean="0"/>
              <a:t>(5,8%);</a:t>
            </a:r>
            <a:endParaRPr lang="ru-RU" sz="3600" b="1" dirty="0"/>
          </a:p>
          <a:p>
            <a:pPr algn="ctr"/>
            <a:r>
              <a:rPr lang="ru-RU" sz="3600" b="1" dirty="0"/>
              <a:t>от 71 до 80% - на </a:t>
            </a:r>
            <a:r>
              <a:rPr lang="ru-RU" sz="3600" b="1" dirty="0" smtClean="0"/>
              <a:t>19 кафедрах (21,8%);</a:t>
            </a:r>
            <a:endParaRPr lang="ru-RU" sz="3600" b="1" dirty="0"/>
          </a:p>
          <a:p>
            <a:pPr algn="ctr"/>
            <a:r>
              <a:rPr lang="ru-RU" sz="3600" b="1" dirty="0"/>
              <a:t>от 81 до 90% - на </a:t>
            </a:r>
            <a:r>
              <a:rPr lang="ru-RU" sz="3600" b="1" dirty="0" smtClean="0"/>
              <a:t>42 </a:t>
            </a:r>
            <a:r>
              <a:rPr lang="ru-RU" sz="3600" b="1" dirty="0"/>
              <a:t>кафедрах </a:t>
            </a:r>
            <a:r>
              <a:rPr lang="ru-RU" sz="3600" b="1" dirty="0" smtClean="0"/>
              <a:t>(48,3%);</a:t>
            </a:r>
            <a:endParaRPr lang="ru-RU" sz="3600" b="1" dirty="0"/>
          </a:p>
          <a:p>
            <a:pPr algn="ctr"/>
            <a:r>
              <a:rPr lang="ru-RU" sz="3600" b="1" dirty="0"/>
              <a:t>от </a:t>
            </a:r>
            <a:r>
              <a:rPr lang="ru-RU" sz="3600" b="1" dirty="0" smtClean="0"/>
              <a:t>91 </a:t>
            </a:r>
            <a:r>
              <a:rPr lang="ru-RU" sz="3600" b="1" dirty="0"/>
              <a:t>до </a:t>
            </a:r>
            <a:r>
              <a:rPr lang="ru-RU" sz="3600" b="1" dirty="0" smtClean="0"/>
              <a:t>100% </a:t>
            </a:r>
            <a:r>
              <a:rPr lang="ru-RU" sz="3600" b="1" dirty="0"/>
              <a:t>- на </a:t>
            </a:r>
            <a:r>
              <a:rPr lang="ru-RU" sz="3600" b="1" dirty="0" smtClean="0"/>
              <a:t>19 </a:t>
            </a:r>
            <a:r>
              <a:rPr lang="ru-RU" sz="3600" b="1" dirty="0"/>
              <a:t>кафедрах </a:t>
            </a:r>
            <a:r>
              <a:rPr lang="ru-RU" sz="3600" b="1" dirty="0" smtClean="0"/>
              <a:t>(21,8%).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595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842" y="11663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Кафедры с самой высокой успеваемостью:</a:t>
            </a:r>
          </a:p>
          <a:p>
            <a:pPr algn="ctr"/>
            <a:r>
              <a:rPr lang="ru-RU" sz="3200" b="1" dirty="0" smtClean="0"/>
              <a:t>(более 90%)</a:t>
            </a:r>
          </a:p>
          <a:p>
            <a:pPr algn="ctr"/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Кафедры с самой низкой успеваемостью:</a:t>
            </a:r>
          </a:p>
          <a:p>
            <a:pPr algn="ctr"/>
            <a:r>
              <a:rPr lang="ru-RU" sz="3200" b="1" dirty="0" smtClean="0"/>
              <a:t>(менее 60%)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3" y="1340768"/>
            <a:ext cx="7584081" cy="192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44" y="4218186"/>
            <a:ext cx="7584081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8" y="188640"/>
            <a:ext cx="9144000" cy="80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5900"/>
              </a:lnSpc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1.6. Успеваемость по дисциплинам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0617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Из </a:t>
            </a:r>
            <a:r>
              <a:rPr lang="ru-RU" sz="3600" b="1" dirty="0" smtClean="0"/>
              <a:t>2576 дисциплин, </a:t>
            </a:r>
            <a:r>
              <a:rPr lang="ru-RU" sz="3600" b="1" dirty="0"/>
              <a:t>преподаваемых в ДГУ, обучающиеся </a:t>
            </a:r>
            <a:r>
              <a:rPr lang="ru-RU" sz="3600" b="1" dirty="0" smtClean="0"/>
              <a:t>показали </a:t>
            </a:r>
            <a:r>
              <a:rPr lang="ru-RU" sz="3600" b="1" dirty="0"/>
              <a:t>успеваемость</a:t>
            </a:r>
            <a:r>
              <a:rPr lang="ru-RU" sz="3600" b="1" dirty="0" smtClean="0"/>
              <a:t>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ниже </a:t>
            </a:r>
            <a:r>
              <a:rPr lang="ru-RU" sz="3600" b="1" dirty="0">
                <a:solidFill>
                  <a:srgbClr val="FF0000"/>
                </a:solidFill>
              </a:rPr>
              <a:t>50% - по </a:t>
            </a:r>
            <a:r>
              <a:rPr lang="ru-RU" sz="3600" b="1" dirty="0" smtClean="0">
                <a:solidFill>
                  <a:srgbClr val="FF0000"/>
                </a:solidFill>
              </a:rPr>
              <a:t>69 </a:t>
            </a:r>
            <a:r>
              <a:rPr lang="ru-RU" sz="3600" b="1" dirty="0" err="1" smtClean="0">
                <a:solidFill>
                  <a:srgbClr val="FF0000"/>
                </a:solidFill>
              </a:rPr>
              <a:t>дисц</a:t>
            </a:r>
            <a:r>
              <a:rPr lang="ru-RU" sz="3600" b="1" dirty="0" smtClean="0">
                <a:solidFill>
                  <a:srgbClr val="FF0000"/>
                </a:solidFill>
              </a:rPr>
              <a:t>. (2,58%);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/>
              <a:t>от </a:t>
            </a:r>
            <a:r>
              <a:rPr lang="ru-RU" sz="3600" b="1" dirty="0" smtClean="0"/>
              <a:t>50 </a:t>
            </a:r>
            <a:r>
              <a:rPr lang="ru-RU" sz="3600" b="1" dirty="0"/>
              <a:t>до 60%  - по </a:t>
            </a:r>
            <a:r>
              <a:rPr lang="ru-RU" sz="3600" b="1" dirty="0" smtClean="0"/>
              <a:t>188 </a:t>
            </a:r>
            <a:r>
              <a:rPr lang="ru-RU" sz="3600" b="1" dirty="0" err="1" smtClean="0"/>
              <a:t>дисц</a:t>
            </a:r>
            <a:r>
              <a:rPr lang="ru-RU" sz="3600" b="1" dirty="0" smtClean="0"/>
              <a:t>. (7,3%);</a:t>
            </a:r>
            <a:endParaRPr lang="ru-RU" sz="3600" b="1" dirty="0"/>
          </a:p>
          <a:p>
            <a:pPr algn="ctr"/>
            <a:r>
              <a:rPr lang="ru-RU" sz="3600" b="1" dirty="0"/>
              <a:t>от 61 до 70% - по </a:t>
            </a:r>
            <a:r>
              <a:rPr lang="ru-RU" sz="3600" b="1" dirty="0" smtClean="0"/>
              <a:t>350 </a:t>
            </a:r>
            <a:r>
              <a:rPr lang="ru-RU" sz="3600" b="1" dirty="0" err="1" smtClean="0"/>
              <a:t>дисц</a:t>
            </a:r>
            <a:r>
              <a:rPr lang="ru-RU" sz="3600" b="1" dirty="0"/>
              <a:t>. </a:t>
            </a:r>
            <a:r>
              <a:rPr lang="ru-RU" sz="3600" b="1" dirty="0" smtClean="0"/>
              <a:t>(14%);</a:t>
            </a:r>
            <a:endParaRPr lang="ru-RU" sz="3600" b="1" dirty="0"/>
          </a:p>
          <a:p>
            <a:pPr algn="ctr"/>
            <a:r>
              <a:rPr lang="ru-RU" sz="3600" b="1" dirty="0"/>
              <a:t>от 71 до 80% - по </a:t>
            </a:r>
            <a:r>
              <a:rPr lang="ru-RU" sz="3600" b="1" dirty="0" smtClean="0"/>
              <a:t>468 </a:t>
            </a:r>
            <a:r>
              <a:rPr lang="ru-RU" sz="3600" b="1" dirty="0" err="1"/>
              <a:t>дисц</a:t>
            </a:r>
            <a:r>
              <a:rPr lang="ru-RU" sz="3600" b="1" dirty="0"/>
              <a:t>. </a:t>
            </a:r>
            <a:r>
              <a:rPr lang="ru-RU" sz="3600" b="1" dirty="0" smtClean="0"/>
              <a:t>(18,17%);</a:t>
            </a:r>
            <a:endParaRPr lang="ru-RU" sz="3600" b="1" dirty="0"/>
          </a:p>
          <a:p>
            <a:pPr algn="ctr"/>
            <a:r>
              <a:rPr lang="ru-RU" sz="3600" b="1" dirty="0"/>
              <a:t>от 81 до 90% - по </a:t>
            </a:r>
            <a:r>
              <a:rPr lang="ru-RU" sz="3600" b="1" dirty="0" smtClean="0"/>
              <a:t>506 </a:t>
            </a:r>
            <a:r>
              <a:rPr lang="ru-RU" sz="3600" b="1" dirty="0" err="1" smtClean="0"/>
              <a:t>дисц</a:t>
            </a:r>
            <a:r>
              <a:rPr lang="ru-RU" sz="3600" b="1" dirty="0"/>
              <a:t>. </a:t>
            </a:r>
            <a:r>
              <a:rPr lang="ru-RU" sz="3600" b="1" dirty="0" smtClean="0"/>
              <a:t>(19,65%);</a:t>
            </a:r>
            <a:endParaRPr lang="ru-RU" sz="3600" b="1" dirty="0"/>
          </a:p>
          <a:p>
            <a:pPr algn="ctr"/>
            <a:r>
              <a:rPr lang="ru-RU" sz="3600" b="1" dirty="0"/>
              <a:t>от 91 до 100% - по </a:t>
            </a:r>
            <a:r>
              <a:rPr lang="ru-RU" sz="3600" b="1" dirty="0" smtClean="0"/>
              <a:t>995 </a:t>
            </a:r>
            <a:r>
              <a:rPr lang="ru-RU" sz="3600" b="1" dirty="0" err="1"/>
              <a:t>дисц</a:t>
            </a:r>
            <a:r>
              <a:rPr lang="ru-RU" sz="3600" b="1" dirty="0"/>
              <a:t>. </a:t>
            </a:r>
            <a:r>
              <a:rPr lang="ru-RU" sz="3600" b="1" dirty="0" smtClean="0"/>
              <a:t>(38,63%).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678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864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10 дисциплин </a:t>
            </a:r>
            <a:r>
              <a:rPr lang="ru-RU" sz="3200" b="1" dirty="0"/>
              <a:t>с самой низкой успеваемостью: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08" y="1785985"/>
            <a:ext cx="793158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8" y="-99392"/>
            <a:ext cx="914400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5900"/>
              </a:lnSpc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1.7. Успеваемость по преподавателям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0617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Из </a:t>
            </a:r>
            <a:r>
              <a:rPr lang="ru-RU" sz="3600" b="1" dirty="0" smtClean="0"/>
              <a:t>1036 преподавателей обучающиеся показали </a:t>
            </a:r>
            <a:r>
              <a:rPr lang="ru-RU" sz="3600" b="1" dirty="0"/>
              <a:t>успеваемость: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ниже 50% - </a:t>
            </a:r>
            <a:r>
              <a:rPr lang="ru-RU" sz="3600" b="1" dirty="0" smtClean="0">
                <a:solidFill>
                  <a:srgbClr val="FF0000"/>
                </a:solidFill>
              </a:rPr>
              <a:t>у 17 преп. (1,75%);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/>
              <a:t>от 51 до 60%  - </a:t>
            </a:r>
            <a:r>
              <a:rPr lang="ru-RU" sz="3600" b="1" dirty="0" smtClean="0"/>
              <a:t>у 48 преп. (4,93%);</a:t>
            </a:r>
            <a:endParaRPr lang="ru-RU" sz="3600" b="1" dirty="0"/>
          </a:p>
          <a:p>
            <a:pPr algn="ctr"/>
            <a:r>
              <a:rPr lang="ru-RU" sz="3600" b="1" dirty="0"/>
              <a:t>от 61 до 70% - </a:t>
            </a:r>
            <a:r>
              <a:rPr lang="ru-RU" sz="3600" b="1" dirty="0" smtClean="0"/>
              <a:t>у 131 преп</a:t>
            </a:r>
            <a:r>
              <a:rPr lang="ru-RU" sz="3600" b="1" dirty="0"/>
              <a:t>. </a:t>
            </a:r>
            <a:r>
              <a:rPr lang="ru-RU" sz="3600" b="1" dirty="0" smtClean="0"/>
              <a:t>(13,45%);</a:t>
            </a:r>
            <a:endParaRPr lang="ru-RU" sz="3600" b="1" dirty="0"/>
          </a:p>
          <a:p>
            <a:pPr algn="ctr"/>
            <a:r>
              <a:rPr lang="ru-RU" sz="3600" b="1" dirty="0"/>
              <a:t>от 71 до 80% - </a:t>
            </a:r>
            <a:r>
              <a:rPr lang="ru-RU" sz="3600" b="1" dirty="0" smtClean="0"/>
              <a:t>у 232 </a:t>
            </a:r>
            <a:r>
              <a:rPr lang="ru-RU" sz="3600" b="1" dirty="0"/>
              <a:t>преп. </a:t>
            </a:r>
            <a:r>
              <a:rPr lang="ru-RU" sz="3600" b="1" dirty="0" smtClean="0"/>
              <a:t>(23,82%);</a:t>
            </a:r>
            <a:endParaRPr lang="ru-RU" sz="3600" b="1" dirty="0"/>
          </a:p>
          <a:p>
            <a:pPr algn="ctr"/>
            <a:r>
              <a:rPr lang="ru-RU" sz="3600" b="1" dirty="0"/>
              <a:t>от 81 до 90% - </a:t>
            </a:r>
            <a:r>
              <a:rPr lang="ru-RU" sz="3600" b="1" dirty="0" smtClean="0"/>
              <a:t>у 278 </a:t>
            </a:r>
            <a:r>
              <a:rPr lang="ru-RU" sz="3600" b="1" dirty="0"/>
              <a:t>преп. </a:t>
            </a:r>
            <a:r>
              <a:rPr lang="ru-RU" sz="3600" b="1" dirty="0" smtClean="0"/>
              <a:t>(28,54%);</a:t>
            </a:r>
            <a:endParaRPr lang="ru-RU" sz="3600" b="1" dirty="0"/>
          </a:p>
          <a:p>
            <a:pPr algn="ctr"/>
            <a:r>
              <a:rPr lang="ru-RU" sz="3600" b="1" dirty="0"/>
              <a:t>от 91 до 100% - </a:t>
            </a:r>
            <a:r>
              <a:rPr lang="ru-RU" sz="3600" b="1" dirty="0" smtClean="0"/>
              <a:t>у 268 </a:t>
            </a:r>
            <a:r>
              <a:rPr lang="ru-RU" sz="3600" b="1" dirty="0"/>
              <a:t>преп. </a:t>
            </a:r>
            <a:r>
              <a:rPr lang="ru-RU" sz="3600" b="1" dirty="0" smtClean="0"/>
              <a:t>(27,52%).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527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044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Преподаватели с </a:t>
            </a:r>
            <a:r>
              <a:rPr lang="ru-RU" sz="2800" b="1" dirty="0"/>
              <a:t>самой низкой успеваемостью: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2" y="1124744"/>
            <a:ext cx="8352928" cy="53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0"/>
            <a:ext cx="8109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ЧАСТЬ 2. КАЧЕСТВО ЗНАНИЙ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892480" cy="109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2.1. Структура качества знаний по оценкам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контингента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2019/20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уч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. г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ts val="2500"/>
              </a:lnSpc>
            </a:pP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532640"/>
              </p:ext>
            </p:extLst>
          </p:nvPr>
        </p:nvGraphicFramePr>
        <p:xfrm>
          <a:off x="2286000" y="2057400"/>
          <a:ext cx="4950296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761" y="1909122"/>
            <a:ext cx="4956478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588" y="260648"/>
            <a:ext cx="89344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Общие положения</a:t>
            </a: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914400" indent="-914400">
              <a:buAutoNum type="arabicPeriod"/>
            </a:pPr>
            <a:r>
              <a:rPr lang="ru-RU" sz="4800" b="1" u="sng" dirty="0" smtClean="0"/>
              <a:t>Цель исследования </a:t>
            </a:r>
            <a:r>
              <a:rPr lang="ru-RU" sz="4400" b="1" dirty="0" smtClean="0"/>
              <a:t>– </a:t>
            </a:r>
            <a:r>
              <a:rPr lang="ru-RU" sz="4400" dirty="0" smtClean="0"/>
              <a:t>оценка качества образовательной услуги и поиск резервов повышения качества образования;</a:t>
            </a:r>
          </a:p>
          <a:p>
            <a:r>
              <a:rPr lang="ru-RU" sz="4400" b="1" dirty="0" smtClean="0"/>
              <a:t>2. </a:t>
            </a:r>
            <a:r>
              <a:rPr lang="ru-RU" sz="4800" b="1" u="sng" dirty="0"/>
              <a:t>Объект исследования</a:t>
            </a:r>
            <a:r>
              <a:rPr lang="ru-RU" sz="4400" b="1" dirty="0" smtClean="0"/>
              <a:t> – </a:t>
            </a:r>
            <a:r>
              <a:rPr lang="ru-RU" sz="4400" dirty="0" smtClean="0"/>
              <a:t>обучающиеся дневной формы обучения ДГУ;</a:t>
            </a:r>
          </a:p>
          <a:p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6"/>
            <a:ext cx="88924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2.2. Структура оценок контингента 2019/20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уч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. г. по квалификации подготовки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500"/>
              </a:lnSpc>
            </a:pP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0"/>
            <a:ext cx="820126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367" y="116632"/>
            <a:ext cx="88924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2.3. Структура оценок контингента 2019/20 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</a:rPr>
              <a:t>уч.г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. по факультетам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500"/>
              </a:lnSpc>
            </a:pP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7502305" cy="54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787" y="110098"/>
            <a:ext cx="828092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b="1" dirty="0"/>
              <a:t>Структура </a:t>
            </a:r>
            <a:r>
              <a:rPr lang="ru-RU" sz="2400" b="1" dirty="0" smtClean="0"/>
              <a:t>оценок по </a:t>
            </a:r>
            <a:r>
              <a:rPr lang="ru-RU" sz="2400" b="1" dirty="0"/>
              <a:t>факультетам в </a:t>
            </a:r>
            <a:r>
              <a:rPr lang="ru-RU" sz="2400" b="1" dirty="0" smtClean="0"/>
              <a:t>2019/20 </a:t>
            </a:r>
            <a:r>
              <a:rPr lang="ru-RU" sz="2400" b="1" dirty="0" err="1"/>
              <a:t>уч.г</a:t>
            </a:r>
            <a:r>
              <a:rPr lang="ru-RU" sz="2400" b="1" dirty="0" smtClean="0"/>
              <a:t>. </a:t>
            </a:r>
            <a:r>
              <a:rPr lang="ru-RU" sz="2400" b="1" dirty="0"/>
              <a:t>в</a:t>
            </a:r>
            <a:r>
              <a:rPr lang="ru-RU" sz="2400" b="1" dirty="0" smtClean="0"/>
              <a:t> цифрах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06" y="692696"/>
            <a:ext cx="7584081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2.5. Модульно-рейтинговый балл (МРБ)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892899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b="1" dirty="0" smtClean="0"/>
              <a:t>Средний МРБ по ДГУ в 2019/20 уч. году  </a:t>
            </a:r>
          </a:p>
          <a:p>
            <a:pPr algn="ctr">
              <a:lnSpc>
                <a:spcPts val="3000"/>
              </a:lnSpc>
            </a:pPr>
            <a:endParaRPr lang="ru-RU" sz="3600" b="1" dirty="0" smtClean="0"/>
          </a:p>
          <a:p>
            <a:pPr algn="ctr">
              <a:lnSpc>
                <a:spcPts val="3000"/>
              </a:lnSpc>
            </a:pPr>
            <a:endParaRPr lang="ru-RU" sz="3600" b="1" dirty="0" smtClean="0"/>
          </a:p>
          <a:p>
            <a:pPr algn="ctr">
              <a:lnSpc>
                <a:spcPts val="3000"/>
              </a:lnSpc>
            </a:pPr>
            <a:endParaRPr lang="ru-RU" sz="4800" b="1" dirty="0" smtClean="0"/>
          </a:p>
          <a:p>
            <a:pPr algn="ctr">
              <a:lnSpc>
                <a:spcPts val="3000"/>
              </a:lnSpc>
            </a:pPr>
            <a:r>
              <a:rPr lang="ru-RU" sz="11500" dirty="0" smtClean="0">
                <a:solidFill>
                  <a:srgbClr val="FF0000"/>
                </a:solidFill>
              </a:rPr>
              <a:t>61</a:t>
            </a:r>
            <a:endParaRPr lang="ru-RU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5" y="332656"/>
            <a:ext cx="892899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b="1" dirty="0" smtClean="0"/>
              <a:t>По квалификации:</a:t>
            </a:r>
            <a:endParaRPr lang="ru-RU" sz="115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5443"/>
              </p:ext>
            </p:extLst>
          </p:nvPr>
        </p:nvGraphicFramePr>
        <p:xfrm>
          <a:off x="442713" y="1628800"/>
          <a:ext cx="8064896" cy="296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6594"/>
                <a:gridCol w="43583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4800" u="none" strike="noStrike" dirty="0" err="1">
                          <a:effectLst/>
                        </a:rPr>
                        <a:t>бакалавриат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4800" u="none" strike="noStrike">
                          <a:effectLst/>
                        </a:rPr>
                        <a:t>магистратура</a:t>
                      </a:r>
                      <a:endParaRPr lang="ru-RU" sz="4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800" u="none" strike="noStrike" dirty="0" smtClean="0">
                          <a:effectLst/>
                        </a:rPr>
                        <a:t>57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4800" u="none" strike="noStrike">
                          <a:effectLst/>
                        </a:rPr>
                        <a:t>специалитет</a:t>
                      </a:r>
                      <a:endParaRPr lang="ru-RU" sz="4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800" u="none" strike="noStrike" dirty="0" smtClean="0">
                          <a:effectLst/>
                        </a:rPr>
                        <a:t>53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4800" u="none" strike="noStrike">
                          <a:effectLst/>
                        </a:rPr>
                        <a:t>Ср.проф</a:t>
                      </a:r>
                      <a:endParaRPr lang="ru-RU" sz="4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800" u="none" strike="noStrike" dirty="0" smtClean="0">
                          <a:effectLst/>
                        </a:rPr>
                        <a:t>100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5" y="332656"/>
            <a:ext cx="892899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b="1" dirty="0" smtClean="0"/>
              <a:t>По факультетам: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064896" cy="54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1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Кафедры с средним МРБ до 51 (неуд):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0" y="1052736"/>
            <a:ext cx="86558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3" y="836712"/>
            <a:ext cx="88898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 рейтинга успеваемости и качества знаний, нами были использованы статусные группы по успеваемости.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Статусная группа по успеваемости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определяется методом группировки показателей успеваемости и среднего модульно-рейтингового балла (МРБ) за отчетный период. Всего групп 10 в соответствии с интервалами: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190381"/>
            <a:ext cx="903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Часть 3. Рейтинг успеваемости и качества знаний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41018"/>
              </p:ext>
            </p:extLst>
          </p:nvPr>
        </p:nvGraphicFramePr>
        <p:xfrm>
          <a:off x="377279" y="3604606"/>
          <a:ext cx="8496943" cy="30647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95932"/>
                <a:gridCol w="1934947"/>
                <a:gridCol w="1555761"/>
                <a:gridCol w="1554542"/>
                <a:gridCol w="1555761"/>
              </a:tblGrid>
              <a:tr h="892562">
                <a:tc>
                  <a:txBody>
                    <a:bodyPr/>
                    <a:lstStyle/>
                    <a:p>
                      <a:pPr indent="0"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./МРБ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100 – 90 %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89 – 70 %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69 – 51%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50 – 0 %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43048"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100 -86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-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-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43048"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85 - 66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-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43048"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65 - 51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43048"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50 - 0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3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200" b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Рейтинг </a:t>
            </a:r>
            <a:r>
              <a:rPr lang="ru-RU" altLang="ru-RU" sz="3200" b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преподавателей по успеваемости и качеству знаний</a:t>
            </a:r>
            <a:r>
              <a:rPr lang="ru-RU" altLang="ru-RU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1 группа: 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38 преподавателей;</a:t>
            </a:r>
            <a:endParaRPr lang="ru-RU" altLang="ru-RU" sz="3200" dirty="0"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2 группа: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180 преподавателей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3 группа: 	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 43 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преподавателя ;</a:t>
            </a:r>
            <a:endParaRPr lang="ru-RU" altLang="ru-RU" sz="3200" dirty="0"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4 группа:	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75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преподавателей;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5 группа: 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72 преподавателя; </a:t>
            </a:r>
            <a:endParaRPr lang="ru-RU" altLang="ru-RU" sz="3200" dirty="0"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6 группа: 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365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преподавателей;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7 – 8 группа: 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43 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преподавателя;</a:t>
            </a:r>
            <a:endParaRPr lang="ru-RU" altLang="ru-RU" sz="3200" dirty="0"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9 группа: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 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20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преподавателей;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itchFamily="34" charset="0"/>
                <a:cs typeface="Times New Roman" pitchFamily="18" charset="0"/>
              </a:rPr>
              <a:t>10 группа: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 	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125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преподавателей.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1130463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548" y="810870"/>
            <a:ext cx="888987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Таким образом </a:t>
            </a:r>
            <a:r>
              <a:rPr kumimoji="0" lang="ru-RU" alt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рейтинг факультетов по успеваемости и качеству знаний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3 группа: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1 факультет;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latin typeface="Arial" pitchFamily="34" charset="0"/>
                <a:cs typeface="Times New Roman" pitchFamily="18" charset="0"/>
              </a:rPr>
              <a:t>4 группа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: 1 факультет;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latin typeface="Arial" pitchFamily="34" charset="0"/>
                <a:cs typeface="Times New Roman" pitchFamily="18" charset="0"/>
              </a:rPr>
              <a:t>6 группа: 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14 факультетов из 18;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latin typeface="Arial" pitchFamily="34" charset="0"/>
                <a:cs typeface="Times New Roman" pitchFamily="18" charset="0"/>
              </a:rPr>
              <a:t>7 – 9 группа: </a:t>
            </a:r>
            <a:r>
              <a:rPr lang="ru-RU" altLang="ru-RU" sz="3200" dirty="0">
                <a:latin typeface="Arial" pitchFamily="34" charset="0"/>
                <a:cs typeface="Times New Roman" pitchFamily="18" charset="0"/>
              </a:rPr>
              <a:t>ни один факультет не вошёл</a:t>
            </a:r>
            <a:endParaRPr lang="ru-RU" altLang="ru-RU" sz="3200" dirty="0" smtClean="0"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latin typeface="Arial" pitchFamily="34" charset="0"/>
                <a:cs typeface="Times New Roman" pitchFamily="18" charset="0"/>
              </a:rPr>
              <a:t>10 группа:</a:t>
            </a:r>
            <a:r>
              <a:rPr lang="ru-RU" altLang="ru-RU" sz="3200" dirty="0" smtClean="0">
                <a:latin typeface="Arial" pitchFamily="34" charset="0"/>
                <a:cs typeface="Times New Roman" pitchFamily="18" charset="0"/>
              </a:rPr>
              <a:t> 2 факультета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7645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3. </a:t>
            </a:r>
            <a:r>
              <a:rPr lang="ru-RU" sz="4800" b="1" u="sng" dirty="0" smtClean="0"/>
              <a:t>Источники информации</a:t>
            </a:r>
            <a:r>
              <a:rPr lang="ru-RU" sz="4800" b="1" dirty="0" smtClean="0"/>
              <a:t>:</a:t>
            </a:r>
            <a:r>
              <a:rPr lang="ru-RU" sz="3600" b="1" dirty="0" smtClean="0"/>
              <a:t> </a:t>
            </a:r>
          </a:p>
          <a:p>
            <a:endParaRPr lang="ru-RU" sz="1200" b="1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400" dirty="0" smtClean="0"/>
              <a:t>модульно-рейтинговые, зачётные и экзаменационные ведомости; </a:t>
            </a:r>
            <a:endParaRPr lang="ru-RU" sz="105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400" dirty="0" smtClean="0"/>
              <a:t>электронные данные учета </a:t>
            </a:r>
            <a:r>
              <a:rPr lang="ru-RU" sz="4400" dirty="0"/>
              <a:t>результатов измерений по управлению образовательным процессом, из СУБД у</a:t>
            </a:r>
            <a:r>
              <a:rPr lang="ru-RU" sz="4400" dirty="0" smtClean="0"/>
              <a:t>ниверситета;</a:t>
            </a:r>
            <a:endParaRPr lang="ru-RU" sz="4400" dirty="0"/>
          </a:p>
          <a:p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3385" y="188640"/>
            <a:ext cx="5728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Благодарим за внимание!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24" y="1412776"/>
            <a:ext cx="5292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469" y="-804956"/>
            <a:ext cx="7179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4. Контрольные точки.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032" y="764704"/>
            <a:ext cx="83484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Это нормативные этапы контроля знаний: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Модули – оценка текущей успеваемости;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1-я сдача – основной этап промежуточного контроля знаний;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Пересдача и комиссия – вспомогательные этапы промежуточного контроля знаний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23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706" y="-675456"/>
            <a:ext cx="6531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5. Показатели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692696"/>
            <a:ext cx="8750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1. Успеваемость </a:t>
            </a:r>
            <a:r>
              <a:rPr lang="ru-RU" sz="3200" dirty="0" smtClean="0"/>
              <a:t>– доля положительных оценок в общем массиве. </a:t>
            </a:r>
          </a:p>
          <a:p>
            <a:r>
              <a:rPr lang="ru-RU" sz="3200" b="1" dirty="0" smtClean="0"/>
              <a:t>В зависимости от периода различают успеваемость:</a:t>
            </a:r>
          </a:p>
          <a:p>
            <a:r>
              <a:rPr lang="ru-RU" sz="3200" dirty="0" smtClean="0"/>
              <a:t> по модулям, 1-й сдаче, пересдаче, комиссии, среднюю за период.</a:t>
            </a:r>
          </a:p>
          <a:p>
            <a:r>
              <a:rPr lang="ru-RU" sz="3200" b="1" dirty="0" smtClean="0"/>
              <a:t>В зависимости от исследуемого сегмента</a:t>
            </a:r>
            <a:r>
              <a:rPr lang="en-US" sz="3200" b="1" dirty="0" smtClean="0"/>
              <a:t>:</a:t>
            </a:r>
            <a:r>
              <a:rPr lang="ru-RU" sz="3200" dirty="0" smtClean="0"/>
              <a:t>  по университету, факультетам, кафедрам, </a:t>
            </a:r>
            <a:r>
              <a:rPr lang="ru-RU" sz="3200" dirty="0"/>
              <a:t>направлениям подготовки, курсовую, групповую, </a:t>
            </a:r>
            <a:br>
              <a:rPr lang="ru-RU" sz="3200" dirty="0"/>
            </a:br>
            <a:r>
              <a:rPr lang="ru-RU" sz="3200" dirty="0"/>
              <a:t>преподавателям</a:t>
            </a:r>
            <a:r>
              <a:rPr lang="ru-RU" sz="3200" dirty="0" smtClean="0"/>
              <a:t>, дисциплинам, индивидуальную.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23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826908" cy="687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  <a:spcAft>
                <a:spcPts val="600"/>
              </a:spcAft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1.1.Успеваемость по университету</a:t>
            </a:r>
          </a:p>
          <a:p>
            <a:pPr algn="ctr">
              <a:lnSpc>
                <a:spcPts val="4300"/>
              </a:lnSpc>
            </a:pPr>
            <a:r>
              <a:rPr lang="ru-RU" sz="4000" b="1" smtClean="0"/>
              <a:t>За </a:t>
            </a:r>
            <a:r>
              <a:rPr lang="ru-RU" sz="4000" b="1" smtClean="0"/>
              <a:t>2020/21 </a:t>
            </a:r>
            <a:r>
              <a:rPr lang="ru-RU" sz="4000" b="1" dirty="0" smtClean="0"/>
              <a:t>уч. г</a:t>
            </a:r>
            <a:r>
              <a:rPr lang="ru-RU" sz="4000" b="1" dirty="0"/>
              <a:t>. </a:t>
            </a:r>
            <a:r>
              <a:rPr lang="ru-RU" sz="4000" b="1" dirty="0" smtClean="0"/>
              <a:t>средняя годовая успеваемость </a:t>
            </a:r>
            <a:r>
              <a:rPr lang="ru-RU" sz="4000" b="1" dirty="0"/>
              <a:t>по университету составила </a:t>
            </a:r>
            <a:endParaRPr lang="ru-RU" sz="4000" b="1" dirty="0" smtClean="0"/>
          </a:p>
          <a:p>
            <a:pPr algn="ctr">
              <a:lnSpc>
                <a:spcPts val="6300"/>
              </a:lnSpc>
            </a:pPr>
            <a:r>
              <a:rPr lang="ru-RU" sz="6600" b="1" dirty="0" smtClean="0">
                <a:solidFill>
                  <a:srgbClr val="FF0000"/>
                </a:solidFill>
              </a:rPr>
              <a:t>             76%,  </a:t>
            </a:r>
            <a:r>
              <a:rPr lang="ru-RU" sz="4000" b="1" dirty="0" smtClean="0">
                <a:solidFill>
                  <a:srgbClr val="FF0000"/>
                </a:solidFill>
              </a:rPr>
              <a:t>(73%)</a:t>
            </a:r>
          </a:p>
          <a:p>
            <a:pPr algn="ctr"/>
            <a:r>
              <a:rPr lang="ru-RU" sz="4800" b="1" dirty="0"/>
              <a:t>Текущая</a:t>
            </a:r>
            <a:r>
              <a:rPr lang="ru-RU" sz="4000" dirty="0"/>
              <a:t> </a:t>
            </a:r>
            <a:r>
              <a:rPr lang="ru-RU" sz="4800" dirty="0"/>
              <a:t>(</a:t>
            </a:r>
            <a:r>
              <a:rPr lang="ru-RU" sz="4000" dirty="0"/>
              <a:t>модульная</a:t>
            </a:r>
            <a:r>
              <a:rPr lang="ru-RU" sz="4800" dirty="0"/>
              <a:t>) – </a:t>
            </a:r>
            <a:r>
              <a:rPr lang="ru-RU" sz="4800" b="1" dirty="0" smtClean="0"/>
              <a:t>79%</a:t>
            </a:r>
            <a:endParaRPr lang="ru-RU" sz="4800" b="1" dirty="0"/>
          </a:p>
          <a:p>
            <a:pPr algn="ctr"/>
            <a:r>
              <a:rPr lang="ru-RU" sz="4800" b="1" dirty="0"/>
              <a:t>Промежуточная</a:t>
            </a:r>
            <a:r>
              <a:rPr lang="ru-RU" sz="4800" dirty="0"/>
              <a:t> </a:t>
            </a:r>
            <a:r>
              <a:rPr lang="ru-RU" sz="4000" dirty="0" smtClean="0"/>
              <a:t>(по 1-ой сдаче) –82</a:t>
            </a:r>
            <a:r>
              <a:rPr lang="ru-RU" sz="4400" b="1" dirty="0" smtClean="0"/>
              <a:t>%</a:t>
            </a:r>
            <a:endParaRPr lang="ru-RU" sz="4000" b="1" dirty="0"/>
          </a:p>
          <a:p>
            <a:pPr>
              <a:lnSpc>
                <a:spcPts val="6300"/>
              </a:lnSpc>
            </a:pP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-603448"/>
            <a:ext cx="8109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ЧАСТЬ 1. УСПЕВАЕМОСТЬ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908720"/>
                <a:ext cx="8496944" cy="5256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 успеваемость определяется отношением количества положительно сдавших экзамен студентов к общему количеству студентов которые должны были сдать этот экзамен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ru-RU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𝟗𝟖</m:t>
                        </m:r>
                      </m:num>
                      <m:den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𝟏𝟑𝟒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73%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Такая формула определения успеваемости наиболее точно определяет качество знаний студентов,  следовательно, и ткачество преподавания дисциплины.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08720"/>
                <a:ext cx="8496944" cy="5256375"/>
              </a:xfrm>
              <a:prstGeom prst="rect">
                <a:avLst/>
              </a:prstGeom>
              <a:blipFill rotWithShape="0">
                <a:blip r:embed="rId3"/>
                <a:stretch>
                  <a:fillRect l="-1435" t="-1160" r="-1506" b="-2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3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6127" y="862557"/>
            <a:ext cx="676875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зимнем семестре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74 %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летнем семестре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80%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28505</TotalTime>
  <Words>1112</Words>
  <Application>Microsoft Office PowerPoint</Application>
  <PresentationFormat>Экран (4:3)</PresentationFormat>
  <Paragraphs>254</Paragraphs>
  <Slides>40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ОБРАЗОВАТЕЛЬНОЙ ДЕЯТЕЛЬНОСТИ  ДАГГОСУНИВЕРСИТЕТА В ПЕРИОД  2012/13 -2015/16 уч. гг.</dc:title>
  <dc:creator>catcher</dc:creator>
  <cp:lastModifiedBy>1</cp:lastModifiedBy>
  <cp:revision>265</cp:revision>
  <dcterms:created xsi:type="dcterms:W3CDTF">2016-10-09T23:18:29Z</dcterms:created>
  <dcterms:modified xsi:type="dcterms:W3CDTF">2023-08-18T10:29:01Z</dcterms:modified>
</cp:coreProperties>
</file>