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29"/>
  </p:notesMasterIdLst>
  <p:sldIdLst>
    <p:sldId id="367" r:id="rId3"/>
    <p:sldId id="259" r:id="rId4"/>
    <p:sldId id="260" r:id="rId5"/>
    <p:sldId id="261" r:id="rId6"/>
    <p:sldId id="262" r:id="rId7"/>
    <p:sldId id="264" r:id="rId8"/>
    <p:sldId id="354" r:id="rId9"/>
    <p:sldId id="349" r:id="rId10"/>
    <p:sldId id="286" r:id="rId11"/>
    <p:sldId id="350" r:id="rId12"/>
    <p:sldId id="358" r:id="rId13"/>
    <p:sldId id="356" r:id="rId14"/>
    <p:sldId id="352" r:id="rId15"/>
    <p:sldId id="278" r:id="rId16"/>
    <p:sldId id="366" r:id="rId17"/>
    <p:sldId id="345" r:id="rId18"/>
    <p:sldId id="346" r:id="rId19"/>
    <p:sldId id="282" r:id="rId20"/>
    <p:sldId id="283" r:id="rId21"/>
    <p:sldId id="359" r:id="rId22"/>
    <p:sldId id="348" r:id="rId23"/>
    <p:sldId id="360" r:id="rId24"/>
    <p:sldId id="361" r:id="rId25"/>
    <p:sldId id="362" r:id="rId26"/>
    <p:sldId id="363" r:id="rId27"/>
    <p:sldId id="31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FA58E7"/>
    <a:srgbClr val="580849"/>
    <a:srgbClr val="F3E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2" autoAdjust="0"/>
    <p:restoredTop sz="87176" autoAdjust="0"/>
  </p:normalViewPr>
  <p:slideViewPr>
    <p:cSldViewPr>
      <p:cViewPr varScale="1">
        <p:scale>
          <a:sx n="107" d="100"/>
          <a:sy n="107" d="100"/>
        </p:scale>
        <p:origin x="-1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ownloads\&#1091;&#1082;&#1086;_&#1079;&#1072;&#1095;&#1077;&#1090;&#1099;_2021-202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User\Downloads\Attachments_ktae@yandex.ru_2023-03-06_08-07-11\___&#1091;&#1082;&#1086;_&#1079;&#1072;&#1095;&#1077;&#1090;&#1099;_2021-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'[уко_зачеты_2021-2022.xlsx]бак+спец готово'!$E$150</c:f>
              <c:strCache>
                <c:ptCount val="1"/>
                <c:pt idx="0">
                  <c:v>усп.абс., %</c:v>
                </c:pt>
              </c:strCache>
            </c:strRef>
          </c:tx>
          <c:spPr>
            <a:effectLst>
              <a:outerShdw blurRad="50800" dist="50800" dir="5400000" algn="ctr" rotWithShape="0">
                <a:srgbClr val="C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1.4640521670277667E-2"/>
                  <c:y val="-6.1443932411674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DC-4241-AE8A-257429A3D646}"/>
                </c:ext>
              </c:extLst>
            </c:dLbl>
            <c:dLbl>
              <c:idx val="1"/>
              <c:layout>
                <c:manualLayout>
                  <c:x val="1.2549018574523714E-2"/>
                  <c:y val="-9.2165898617511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DC-4241-AE8A-257429A3D646}"/>
                </c:ext>
              </c:extLst>
            </c:dLbl>
            <c:dLbl>
              <c:idx val="2"/>
              <c:layout>
                <c:manualLayout>
                  <c:x val="1.882352786178557E-2"/>
                  <c:y val="-9.2165898617511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DC-4241-AE8A-257429A3D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'[уко_зачеты_2021-2022.xlsx]бак+спец готово'!$B$151:$B$153</c:f>
              <c:strCache>
                <c:ptCount val="3"/>
                <c:pt idx="0">
                  <c:v>бакалавриат</c:v>
                </c:pt>
                <c:pt idx="1">
                  <c:v>магистратура</c:v>
                </c:pt>
                <c:pt idx="2">
                  <c:v>специалитет</c:v>
                </c:pt>
              </c:strCache>
            </c:strRef>
          </c:cat>
          <c:val>
            <c:numRef>
              <c:f>'[уко_зачеты_2021-2022.xlsx]бак+спец готово'!$E$151:$E$153</c:f>
              <c:numCache>
                <c:formatCode>0</c:formatCode>
                <c:ptCount val="3"/>
                <c:pt idx="0">
                  <c:v>70.945393716725619</c:v>
                </c:pt>
                <c:pt idx="1">
                  <c:v>75.9047298434607</c:v>
                </c:pt>
                <c:pt idx="2">
                  <c:v>69.570707070707073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DDC-4241-AE8A-257429A3D646}"/>
            </c:ext>
          </c:extLst>
        </c:ser>
        <c:ser>
          <c:idx val="1"/>
          <c:order val="1"/>
          <c:tx>
            <c:strRef>
              <c:f>'[уко_зачеты_2021-2022.xlsx]бак+спец готово'!$G$150</c:f>
              <c:strCache>
                <c:ptCount val="1"/>
                <c:pt idx="0">
                  <c:v>усп.кач., %</c:v>
                </c:pt>
              </c:strCache>
            </c:strRef>
          </c:tx>
          <c:spPr>
            <a:effectLst>
              <a:outerShdw blurRad="50800" dist="50800" dir="5400000" algn="ctr" rotWithShape="0">
                <a:srgbClr val="C00000"/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effectLst>
                <a:outerShdw blurRad="50800" dist="50800" dir="5400000" algn="ctr" rotWithShape="0">
                  <a:srgbClr val="C00000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DC-4241-AE8A-257429A3D646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effectLst>
                <a:outerShdw blurRad="50800" dist="50800" dir="5400000" algn="ctr" rotWithShape="0">
                  <a:srgbClr val="C00000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DDC-4241-AE8A-257429A3D646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effectLst>
                <a:outerShdw blurRad="50800" dist="50800" dir="5400000" algn="ctr" rotWithShape="0">
                  <a:srgbClr val="C00000"/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DDC-4241-AE8A-257429A3D646}"/>
              </c:ext>
            </c:extLst>
          </c:dPt>
          <c:dLbls>
            <c:dLbl>
              <c:idx val="0"/>
              <c:layout>
                <c:manualLayout>
                  <c:x val="1.882352786178557E-2"/>
                  <c:y val="-2.1505376344086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DC-4241-AE8A-257429A3D646}"/>
                </c:ext>
              </c:extLst>
            </c:dLbl>
            <c:dLbl>
              <c:idx val="1"/>
              <c:layout>
                <c:manualLayout>
                  <c:x val="1.882352786178557E-2"/>
                  <c:y val="-1.5360983102918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DDC-4241-AE8A-257429A3D646}"/>
                </c:ext>
              </c:extLst>
            </c:dLbl>
            <c:dLbl>
              <c:idx val="2"/>
              <c:layout>
                <c:manualLayout>
                  <c:x val="1.2549018574523714E-2"/>
                  <c:y val="-1.8433179723502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DC-4241-AE8A-257429A3D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'[уко_зачеты_2021-2022.xlsx]бак+спец готово'!$B$151:$B$153</c:f>
              <c:strCache>
                <c:ptCount val="3"/>
                <c:pt idx="0">
                  <c:v>бакалавриат</c:v>
                </c:pt>
                <c:pt idx="1">
                  <c:v>магистратура</c:v>
                </c:pt>
                <c:pt idx="2">
                  <c:v>специалитет</c:v>
                </c:pt>
              </c:strCache>
            </c:strRef>
          </c:cat>
          <c:val>
            <c:numRef>
              <c:f>'[уко_зачеты_2021-2022.xlsx]бак+спец готово'!$G$151:$G$153</c:f>
              <c:numCache>
                <c:formatCode>0</c:formatCode>
                <c:ptCount val="3"/>
                <c:pt idx="0">
                  <c:v>59.984417846149142</c:v>
                </c:pt>
                <c:pt idx="1">
                  <c:v>69.744150816360886</c:v>
                </c:pt>
                <c:pt idx="2">
                  <c:v>58.112373737373737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DDC-4241-AE8A-257429A3D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454912"/>
        <c:axId val="34464896"/>
        <c:axId val="0"/>
      </c:bar3DChart>
      <c:catAx>
        <c:axId val="344549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464896"/>
        <c:crosses val="autoZero"/>
        <c:auto val="1"/>
        <c:lblAlgn val="ctr"/>
        <c:lblOffset val="100"/>
        <c:noMultiLvlLbl val="0"/>
      </c:catAx>
      <c:valAx>
        <c:axId val="3446489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344549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926967748223927"/>
          <c:y val="3.0693370746665914E-2"/>
          <c:w val="0.78822341648630867"/>
          <c:h val="0.71747807354816706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'~количество оценок'!$C$189</c:f>
              <c:strCache>
                <c:ptCount val="1"/>
                <c:pt idx="0">
                  <c:v>Усп.абс.,%</c:v>
                </c:pt>
              </c:strCache>
            </c:strRef>
          </c:tx>
          <c:spPr>
            <a:solidFill>
              <a:srgbClr val="C00000">
                <a:alpha val="78824"/>
              </a:srgb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'~количество оценок'!$A$190:$A$194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'~количество оценок'!$C$190:$C$194</c:f>
              <c:numCache>
                <c:formatCode>General</c:formatCode>
                <c:ptCount val="5"/>
                <c:pt idx="0">
                  <c:v>78</c:v>
                </c:pt>
                <c:pt idx="1">
                  <c:v>77</c:v>
                </c:pt>
                <c:pt idx="2">
                  <c:v>76</c:v>
                </c:pt>
                <c:pt idx="3">
                  <c:v>78</c:v>
                </c:pt>
                <c:pt idx="4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8F-4A61-A138-10D714210659}"/>
            </c:ext>
          </c:extLst>
        </c:ser>
        <c:ser>
          <c:idx val="0"/>
          <c:order val="1"/>
          <c:tx>
            <c:strRef>
              <c:f>'~количество оценок'!$B$189</c:f>
              <c:strCache>
                <c:ptCount val="1"/>
                <c:pt idx="0">
                  <c:v>Усп.кач.,%</c:v>
                </c:pt>
              </c:strCache>
            </c:strRef>
          </c:tx>
          <c:spPr>
            <a:solidFill>
              <a:srgbClr val="009999">
                <a:alpha val="78824"/>
              </a:srgb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85847686952764E-2"/>
                  <c:y val="-1.6031225288693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8F-4A61-A138-10D714210659}"/>
                </c:ext>
              </c:extLst>
            </c:dLbl>
            <c:dLbl>
              <c:idx val="1"/>
              <c:layout>
                <c:manualLayout>
                  <c:x val="2.119063679392362E-2"/>
                  <c:y val="-1.3203108151381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8F-4A61-A138-10D714210659}"/>
                </c:ext>
              </c:extLst>
            </c:dLbl>
            <c:dLbl>
              <c:idx val="2"/>
              <c:layout>
                <c:manualLayout>
                  <c:x val="1.8668488261079974E-2"/>
                  <c:y val="-1.206646973865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8F-4A61-A138-10D714210659}"/>
                </c:ext>
              </c:extLst>
            </c:dLbl>
            <c:dLbl>
              <c:idx val="3"/>
              <c:layout>
                <c:manualLayout>
                  <c:x val="1.7407359100901854E-2"/>
                  <c:y val="-1.6216335439853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31-4DE2-AD57-FFDA514A9122}"/>
                </c:ext>
              </c:extLst>
            </c:dLbl>
            <c:dLbl>
              <c:idx val="4"/>
              <c:layout>
                <c:manualLayout>
                  <c:x val="1.5746713181440216E-2"/>
                  <c:y val="-1.7154793258265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8F-4A61-A138-10D7142106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'~количество оценок'!$A$190:$A$194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'~количество оценок'!$B$190:$B$194</c:f>
              <c:numCache>
                <c:formatCode>General</c:formatCode>
                <c:ptCount val="5"/>
                <c:pt idx="0">
                  <c:v>49</c:v>
                </c:pt>
                <c:pt idx="1">
                  <c:v>51</c:v>
                </c:pt>
                <c:pt idx="2">
                  <c:v>48</c:v>
                </c:pt>
                <c:pt idx="3">
                  <c:v>54</c:v>
                </c:pt>
                <c:pt idx="4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E8F-4A61-A138-10D714210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4776576"/>
        <c:axId val="34778496"/>
        <c:axId val="0"/>
      </c:bar3DChart>
      <c:catAx>
        <c:axId val="34776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>
                    <a:solidFill>
                      <a:schemeClr val="tx1"/>
                    </a:solidFill>
                  </a:rPr>
                  <a:t>КУРС</a:t>
                </a:r>
              </a:p>
            </c:rich>
          </c:tx>
          <c:layout>
            <c:manualLayout>
              <c:xMode val="edge"/>
              <c:yMode val="edge"/>
              <c:x val="0.15487935782271525"/>
              <c:y val="0.7061459495773079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78496"/>
        <c:crosses val="autoZero"/>
        <c:auto val="1"/>
        <c:lblAlgn val="ctr"/>
        <c:lblOffset val="100"/>
        <c:noMultiLvlLbl val="0"/>
      </c:catAx>
      <c:valAx>
        <c:axId val="3477849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34776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ECA00-2083-4849-8BC3-F2787CC6F387}" type="datetimeFigureOut">
              <a:rPr lang="ru-RU" smtClean="0"/>
              <a:pPr/>
              <a:t>18.08.2023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FD3A0-0387-4E86-B608-837C18ADFE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7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Количественная успеваемость по </a:t>
            </a:r>
            <a:r>
              <a:rPr lang="ru-RU" baseline="0" dirty="0"/>
              <a:t>каждому этапу сессии (</a:t>
            </a:r>
            <a:r>
              <a:rPr lang="ru-RU" dirty="0"/>
              <a:t>3+4+5)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D3A0-0387-4E86-B608-837C18ADFEB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7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Количественная успеваемость по </a:t>
            </a:r>
            <a:r>
              <a:rPr lang="ru-RU" baseline="0" dirty="0"/>
              <a:t>каждому этапу сессии (</a:t>
            </a:r>
            <a:r>
              <a:rPr lang="ru-RU" dirty="0"/>
              <a:t>3+4+5)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D3A0-0387-4E86-B608-837C18ADFEB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7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Количественная успеваемость по </a:t>
            </a:r>
            <a:r>
              <a:rPr lang="ru-RU" baseline="0" dirty="0"/>
              <a:t>каждому этапу сессии (</a:t>
            </a:r>
            <a:r>
              <a:rPr lang="ru-RU" dirty="0"/>
              <a:t>3+4+5)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D3A0-0387-4E86-B608-837C18ADFEB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7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 приведенных расчетов следует, что результаты 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ru-RU" sz="1200" baseline="0" dirty="0"/>
              <a:t> комиссионной пересдаче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лучше, чем после первой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сдачи. </a:t>
            </a:r>
            <a:r>
              <a:rPr lang="ru-RU" sz="1600" dirty="0"/>
              <a:t>Здесь можно</a:t>
            </a:r>
            <a:r>
              <a:rPr lang="ru-RU" sz="1600" baseline="0" dirty="0"/>
              <a:t> отметить факультеты у которых средний балл на первой сдаче не превышает балла на пересдаче и комиссии. Лучше всего обстоят дела на факультетах востоковедения и культуры. На факультетах: экономическом, информатики и ИТ и физической </a:t>
            </a:r>
            <a:r>
              <a:rPr lang="ru-RU" sz="1600" baseline="0" dirty="0" err="1"/>
              <a:t>КиС</a:t>
            </a:r>
            <a:r>
              <a:rPr lang="ru-RU" sz="1600" baseline="0" dirty="0"/>
              <a:t>  небольшая разница с комиссионной сдачей.</a:t>
            </a:r>
          </a:p>
          <a:p>
            <a:r>
              <a:rPr lang="ru-RU" sz="1600" baseline="0" dirty="0"/>
              <a:t>Ощутимая разница среднего балла среди обучающихся юридического института (0,4) и социального факультета (0,1)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D3A0-0387-4E86-B608-837C18ADFEB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789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FD3A0-0387-4E86-B608-837C18ADFEB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621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D3A0-0387-4E86-B608-837C18ADFEB5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73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758A-CA7E-4751-98BE-A161F62F3180}" type="datetime1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78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339A-8CE8-4E7B-8D40-4950146A7615}" type="datetime1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1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FD6-7029-4334-BF43-165496B6F04A}" type="datetime1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777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14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35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91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66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7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70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85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42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D858-18AE-4BC7-894F-3424BABF7281}" type="datetime1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13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219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607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B252-62B0-47CC-9E42-8CE0AC21516B}" type="datetime1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64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F78-D492-4F9D-A1F4-0975A16C5EC6}" type="datetime1">
              <a:rPr lang="ru-RU" smtClean="0"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83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92E6-CD64-4996-9E64-D3A5DE2FEB8E}" type="datetime1">
              <a:rPr lang="ru-RU" smtClean="0"/>
              <a:t>18.08.2023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DCBF-958E-498E-9496-BA603CE0D5F9}" type="datetime1">
              <a:rPr lang="ru-RU" smtClean="0"/>
              <a:t>18.08.2023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6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71D9-2AC3-42AC-A3F0-62F182D609A3}" type="datetime1">
              <a:rPr lang="ru-RU" smtClean="0"/>
              <a:t>18.08.2023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3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921A-D740-493E-A301-E424077F0C86}" type="datetime1">
              <a:rPr lang="ru-RU" smtClean="0"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3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251-D4A7-4B0A-8415-9BD1960B7761}" type="datetime1">
              <a:rPr lang="ru-RU" smtClean="0"/>
              <a:t>18.08.2023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43120-2E54-4658-9BB6-7B1C749223F0}" type="datetime1">
              <a:rPr lang="ru-RU" smtClean="0"/>
              <a:t>18.08.2023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УКО отдел АиККО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5A094-39DB-4EBE-B9CE-B9F0C05619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93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C32F-787B-47C7-BE4F-C29C2A4EDE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18.08.2023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634A-3C62-4C87-98ED-8CB4852ECBB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85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000"/>
                    </a14:imgEffect>
                    <a14:imgEffect>
                      <a14:brightnessContrast bright="1000" contras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611" t="7289" r="5030" b="10109"/>
          <a:stretch/>
        </p:blipFill>
        <p:spPr>
          <a:xfrm>
            <a:off x="0" y="-45822"/>
            <a:ext cx="7417938" cy="68620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5410" y="3573016"/>
            <a:ext cx="4752528" cy="22322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ОТЧЕТ ПО УСПЕВАЕМОСТИ </a:t>
            </a:r>
            <a:b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СТУДЕНТОВ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ДАГГОСУНИВЕРСИТЕТА</a:t>
            </a:r>
            <a:b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2021/22 </a:t>
            </a:r>
            <a:r>
              <a:rPr lang="ru-RU" sz="2800" b="1" dirty="0" err="1" smtClean="0">
                <a:solidFill>
                  <a:schemeClr val="accent4">
                    <a:lumMod val="50000"/>
                  </a:schemeClr>
                </a:solidFill>
              </a:rPr>
              <a:t>уч.гг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6309320"/>
            <a:ext cx="6840760" cy="380753"/>
          </a:xfrm>
        </p:spPr>
        <p:txBody>
          <a:bodyPr>
            <a:normAutofit fontScale="25000" lnSpcReduction="20000"/>
          </a:bodyPr>
          <a:lstStyle/>
          <a:p>
            <a:r>
              <a:rPr lang="ru-RU" sz="8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 анализа и контроля качества об</a:t>
            </a:r>
            <a:r>
              <a:rPr lang="ru-RU" sz="8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разования</a:t>
            </a:r>
          </a:p>
          <a:p>
            <a:r>
              <a:rPr lang="ru-RU" sz="4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Махачкала 2022 г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-24111"/>
            <a:ext cx="2592288" cy="249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63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26074"/>
              </p:ext>
            </p:extLst>
          </p:nvPr>
        </p:nvGraphicFramePr>
        <p:xfrm>
          <a:off x="18887" y="575975"/>
          <a:ext cx="9036497" cy="6324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96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89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89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89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факультет/институт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количественная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Востоковедения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74%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55%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Исторический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Экономический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rgbClr val="006C31"/>
                          </a:solidFill>
                          <a:effectLst/>
                          <a:latin typeface="Times New Roman"/>
                        </a:rPr>
                        <a:t>51%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12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Экологии и устойчивого развития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Филологический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Иностранных языков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Информатики и информационных технологий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Математики и компьютерных наук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Социальный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Биологический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Психологии и философии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Физический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Юридический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195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ДГУ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-36512" y="118964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50" b="1" dirty="0" smtClean="0">
                <a:latin typeface="Times New Roman" pitchFamily="18" charset="0"/>
                <a:cs typeface="Times New Roman" pitchFamily="18" charset="0"/>
              </a:rPr>
              <a:t>Количественная</a:t>
            </a:r>
            <a:r>
              <a:rPr lang="ru-RU" sz="1750" b="1" dirty="0">
                <a:latin typeface="Times New Roman" pitchFamily="18" charset="0"/>
                <a:cs typeface="Times New Roman" pitchFamily="18" charset="0"/>
              </a:rPr>
              <a:t>, абсолютная и качественная успеваемости обучающихся по </a:t>
            </a:r>
            <a:r>
              <a:rPr lang="ru-RU" sz="1750" b="1" dirty="0" smtClean="0">
                <a:latin typeface="Times New Roman" pitchFamily="18" charset="0"/>
                <a:cs typeface="Times New Roman" pitchFamily="18" charset="0"/>
              </a:rPr>
              <a:t>факультетам</a:t>
            </a:r>
            <a:endParaRPr lang="ru-RU" sz="175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83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252379"/>
              </p:ext>
            </p:extLst>
          </p:nvPr>
        </p:nvGraphicFramePr>
        <p:xfrm>
          <a:off x="107503" y="476672"/>
          <a:ext cx="8928994" cy="6381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580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 факультет/институт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1-я сдача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пересдача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комиссия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Востоковедения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Исторический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Филологический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Психологии и философии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Иностранных языков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Экологии и устойчивого развития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Биологический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Информатики и информационных технологий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Математики и компьютерных наук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спорта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Юридический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ДГУ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4" y="44624"/>
            <a:ext cx="896448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Количественная </a:t>
            </a:r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успеваемость по этапам оценки знаний обучающихся на 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факультетах</a:t>
            </a:r>
            <a:endParaRPr lang="ru-RU" sz="165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52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3087" y="20713"/>
            <a:ext cx="896448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50" b="1" dirty="0">
                <a:latin typeface="Times New Roman" pitchFamily="18" charset="0"/>
                <a:cs typeface="Times New Roman" pitchFamily="18" charset="0"/>
              </a:rPr>
              <a:t>Количество неудовлетворительных оценок на комиссионной </a:t>
            </a:r>
            <a:r>
              <a:rPr lang="ru-RU" sz="1650" b="1" dirty="0" smtClean="0">
                <a:latin typeface="Times New Roman" pitchFamily="18" charset="0"/>
                <a:cs typeface="Times New Roman" pitchFamily="18" charset="0"/>
              </a:rPr>
              <a:t>пересдаче</a:t>
            </a:r>
            <a:endParaRPr lang="ru-RU" sz="165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72819"/>
              </p:ext>
            </p:extLst>
          </p:nvPr>
        </p:nvGraphicFramePr>
        <p:xfrm>
          <a:off x="107504" y="366962"/>
          <a:ext cx="8928992" cy="6391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50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72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58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факультет/институт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 кол. оценок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комисс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общего числа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Экологии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устойчивого развития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Информатики и информационных технологий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Психологии и философии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Востоковедения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Математики и компьютерных наук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30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ДГУ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427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445624" cy="517450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Средний балл по этапам контроля знаний в разрезе факультетов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251662"/>
              </p:ext>
            </p:extLst>
          </p:nvPr>
        </p:nvGraphicFramePr>
        <p:xfrm>
          <a:off x="-36511" y="585633"/>
          <a:ext cx="9180513" cy="6144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28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46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08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11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11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факультет/институт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7" marR="9457" marT="94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1-я сдача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7" marR="9457" marT="94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пересдача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7" marR="9457" marT="94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комиссия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7" marR="9457" marT="94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ср.</a:t>
                      </a:r>
                      <a:r>
                        <a:rPr lang="ru-RU" sz="1600" b="1" u="none" strike="noStrike" kern="1200" baseline="0" dirty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балл</a:t>
                      </a:r>
                      <a:endParaRPr lang="ru-RU" sz="1600" b="1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457" marR="9457" marT="9457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5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kern="1200" dirty="0">
                          <a:solidFill>
                            <a:srgbClr val="006C3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Востоковедения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6C3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>
                          <a:solidFill>
                            <a:srgbClr val="006C3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>
                          <a:solidFill>
                            <a:srgbClr val="006C3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>
                          <a:solidFill>
                            <a:srgbClr val="006C3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kern="1200" dirty="0">
                          <a:solidFill>
                            <a:srgbClr val="006C3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6C3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>
                          <a:solidFill>
                            <a:srgbClr val="006C3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>
                          <a:solidFill>
                            <a:srgbClr val="006C3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006C3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83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420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Экологии и устойчивого развития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Математики и компьютерных наук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83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Информатики и ИТ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Химический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Филологический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Иностранных языков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831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Психологии и философии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Физической культуры и спорта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Юридический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04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ДГУ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096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4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Из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приведенных расчетов следует, что результаты на комиссионной пересдаче лучше, чем после первой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сдачи.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можно отметить факультеты у которых средний балл на первой сдаче не превышает балла на пересдаче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комиссии.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Лучше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всего обстоят дела на факультетах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востоковедения и культуры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На факультетах: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экономическом, информатики и ИТ и физической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КиС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небольшая разница с комиссионной сдачей.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Ощутимая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разница среднего балла среди обучающихся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юридического института (0,4) и социального факультета (0,1)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198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90" y="260648"/>
            <a:ext cx="9144000" cy="284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300"/>
              </a:lnSpc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Успеваемость по направлениям подготовки</a:t>
            </a:r>
          </a:p>
          <a:p>
            <a:pPr algn="ctr">
              <a:lnSpc>
                <a:spcPts val="43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2021/22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годовая успеваемость по направлениям подготовки составила: </a:t>
            </a:r>
          </a:p>
          <a:p>
            <a:pPr>
              <a:lnSpc>
                <a:spcPts val="4300"/>
              </a:lnSpc>
            </a:pP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855431"/>
              </p:ext>
            </p:extLst>
          </p:nvPr>
        </p:nvGraphicFramePr>
        <p:xfrm>
          <a:off x="251521" y="2492897"/>
          <a:ext cx="8712968" cy="3744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77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9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868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20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направление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подготовки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2021-22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уч. г. </a:t>
                      </a:r>
                      <a:endParaRPr lang="ru-RU" sz="20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2019-20 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 г. </a:t>
                      </a:r>
                      <a:endParaRPr lang="ru-RU" sz="20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52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32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Бакалавриат</a:t>
                      </a:r>
                      <a:endParaRPr lang="ru-RU" sz="32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52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32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Магистратура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524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3200" b="1" kern="1200" dirty="0" err="1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Специалитет</a:t>
                      </a:r>
                      <a:endParaRPr lang="ru-RU" sz="3200" b="1" kern="1200" dirty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4860032" y="3501008"/>
            <a:ext cx="216024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932040" y="5517232"/>
            <a:ext cx="216024" cy="5040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4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657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Количественная успеваемость по направлениям подготовки в разрезе факультетов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548108"/>
              </p:ext>
            </p:extLst>
          </p:nvPr>
        </p:nvGraphicFramePr>
        <p:xfrm>
          <a:off x="86657" y="476672"/>
          <a:ext cx="9057344" cy="6271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82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7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16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факультет/институт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57" marR="9457" marT="945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бакалавриат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специалитет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магистратура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61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Исторический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61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Экономический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61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Филологический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5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Востоковедения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Психологии и философии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261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Иностранных языков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Институт экологии и устойчивого развития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Биологический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94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Информатики и информационных технологий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Математики и компьютерных наук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261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спорта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Юридический институт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093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ДГУ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522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9786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Расчетные показатели абсолютной и качественной успеваемости по  направлениям подготовки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59788"/>
              </p:ext>
            </p:extLst>
          </p:nvPr>
        </p:nvGraphicFramePr>
        <p:xfrm>
          <a:off x="107504" y="980728"/>
          <a:ext cx="89289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37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35967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Курсовая успеваемость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24744"/>
            <a:ext cx="8640960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ts val="39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>
              <a:lnSpc>
                <a:spcPts val="39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 1 по 4 курс в среднем показали уровень успеваемости средний – от 73% до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6%.</a:t>
            </a:r>
          </a:p>
          <a:p>
            <a:pPr>
              <a:lnSpc>
                <a:spcPts val="39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ts val="39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Обучающиеся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магистратуры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показали успеваемость выше средней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 78 до 79%.</a:t>
            </a:r>
          </a:p>
          <a:p>
            <a:pPr>
              <a:lnSpc>
                <a:spcPts val="39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>
              <a:lnSpc>
                <a:spcPts val="39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Успеваемость обучающихся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среднем от 59 на первом курсе до 77% на пятом курсе.</a:t>
            </a:r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617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A599AFC-88FD-D2A3-407C-BB1D3C31D59B}"/>
              </a:ext>
            </a:extLst>
          </p:cNvPr>
          <p:cNvSpPr/>
          <p:nvPr/>
        </p:nvSpPr>
        <p:spPr>
          <a:xfrm>
            <a:off x="107504" y="19786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Расчетные показатели абсолютной и качественной успеваемости по курсам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B0B25F2D-68E7-4843-965B-3E14685F6E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7912255"/>
              </p:ext>
            </p:extLst>
          </p:nvPr>
        </p:nvGraphicFramePr>
        <p:xfrm>
          <a:off x="0" y="1052736"/>
          <a:ext cx="910850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341807" y="6492875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13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08720"/>
            <a:ext cx="81003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Общие положения</a:t>
            </a:r>
          </a:p>
          <a:p>
            <a:pPr algn="ctr"/>
            <a:endParaRPr lang="ru-RU" sz="3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Цель исследования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оценка качества образовательной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услуги;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студенты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магистратуры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дневной формы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37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86529"/>
              </p:ext>
            </p:extLst>
          </p:nvPr>
        </p:nvGraphicFramePr>
        <p:xfrm>
          <a:off x="107503" y="692696"/>
          <a:ext cx="8784976" cy="600139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605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35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26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18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18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0455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факультет/институт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601">
                <a:tc v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36" marR="9336" marT="93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89,5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Математики и компьютерных наук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89,5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71,2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75,3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75,5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88,7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Биологический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79,8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82,0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88,6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Востоковедения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81,4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376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Информатики и информационных технологий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82,7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88,8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87,3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Психологии и философии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83,2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81,9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87,2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4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Физической культуры и спорта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81,5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84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Экологии 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устойчивого развития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86,6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89,1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Филологический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87,6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89,6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88,0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92,5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89,6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77,5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85,9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Исторический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Социальный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95,3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82,4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1600" b="0" i="0" u="none" strike="noStrike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00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lang="ru-RU" sz="1600" b="1" i="0" u="none" strike="noStrike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ДГУ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83,9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6" marR="9336" marT="9336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34405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Количественная успеваемость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факультетам,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65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303" y="116632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Абсолютная успеваемость по направлениям подготовки студентов магистратуры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293471"/>
              </p:ext>
            </p:extLst>
          </p:nvPr>
        </p:nvGraphicFramePr>
        <p:xfrm>
          <a:off x="35497" y="548680"/>
          <a:ext cx="9104294" cy="63093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13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687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15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55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Водные биоресурсы и аквакультура (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-е 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 системы и технологии (магистратура)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2161646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Филология (магистратура, профиль: Языки народов РФ (кавказские языки))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2116081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Фундаментальная информатика и информационные технологии (магистратура)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44315124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(магистратура, профиль: Историческая политология)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Филология (магистратура, профиль: Русская литература)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(магистратура, профиль: История мировой политики и региональных конфликтов)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Лингвистика (магистратура)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Экология и природопользование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Филология (магистратура, профиль: Литература народов Дагестана)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Филология (магистратура, профиль: Русский язык в полиязыковом пространстве)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 (напр-е 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работы с молодежью (магистратура)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Востоковедение и африканистика (магистратура)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(напр-е 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03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работа (магистратура)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(магистратура, профиль: Теоретическая и математическая физика)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Психология (магистратура)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52226740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Прикладная математика и информатика (магистратура)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87464889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(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26947333"/>
                  </a:ext>
                </a:extLst>
              </a:tr>
              <a:tr h="27341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(магистратура, профиль: Отечественная история и историческое краеведение)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37481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023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37127"/>
            <a:ext cx="89644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Продолжение таблицы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030027"/>
              </p:ext>
            </p:extLst>
          </p:nvPr>
        </p:nvGraphicFramePr>
        <p:xfrm>
          <a:off x="1" y="270650"/>
          <a:ext cx="9143999" cy="65024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85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377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10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Успевае-мость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(магистратура, профиль: Физика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наносистем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2116081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Прикладная информатика (магистратура)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44315124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(магистратура: профиль: Актуальные проблемы гражданского права)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Лингвистика (магистратура, профиль: Перевод и переводоведение)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Журналистика (магистратура, профиль: Телерадиожурналистика)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Журналистика (магистратура, профиль: Политическая журналистика)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Лингвистика (магистратура, профиль: Иностранные языки и межкультурный диалог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(магистратура: профиль: Проблемы гражданского и арбитражного процессуального права)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Филология (магистратура, профиль: Сравнительно-историческое, типологическое и сопоставительное языкознание)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Государственное и муниципальное управление (магистратура)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(магистратура, профиль: Физика плазмы)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(магистратура: профиль: Актуальные проблемы международного и европейского права)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27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(магистратура: профиль: Актуальные проблемы административного, финансового и таможенного права)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427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(магистратура: профиль: Уголовный процесс, криминалистика; оперативно -розыскная деятельность и судебная экспертиза)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Менеджмент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магистратура)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(магистратура: профиль: Проблемы уголовной политики и ее реализация в борьбе с преступностью)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52226740"/>
                  </a:ext>
                </a:extLst>
              </a:tr>
              <a:tr h="3427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(магистратура: профиль: Конституционно-правовые проблемы организации и деятельности государственной и муниципальной власти РФ)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87464889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(магистратура: профиль: Правовое государство)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26947333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Юриспруденция (магистратура: профиль: Проблемы права и государства России и зарубежных стран)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37481339"/>
                  </a:ext>
                </a:extLst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12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39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Абсолютная успеваемость по направлениям подготовки студентов бакалавриата и специалитета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579225"/>
              </p:ext>
            </p:extLst>
          </p:nvPr>
        </p:nvGraphicFramePr>
        <p:xfrm>
          <a:off x="0" y="762962"/>
          <a:ext cx="9036496" cy="60950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756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170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38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45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Фундаментальная и прикладная химия (очная - 5 лет)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Бизнес-информатика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2116081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персоналом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44315124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Регионоведение России (напр-е бакалавриат)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Философия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54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Востоковедение и африканистика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профиль: История стран Азии и Африки)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Почвоведение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Журналистика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Актерское искусство (очная 4 года)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Филология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профиль: Родной язык и литература)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Фундаментальная информатика и информационные технологии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Информационные системы и технологии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 (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(напр-е бакалавриат)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067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(напр-е бакалавриат)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22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Филология (бакалавриат, профиль: Русский язык и литература)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22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Педагогическое образование (бакалавриат, профиль: Физическая культура)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52226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029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303" y="116632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Абсолютная успеваемость по направлениям подготовки студентов бакалавриата и специалитета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61994"/>
              </p:ext>
            </p:extLst>
          </p:nvPr>
        </p:nvGraphicFramePr>
        <p:xfrm>
          <a:off x="-1" y="762962"/>
          <a:ext cx="9139791" cy="60950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84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27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74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76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Лингвистика (бакалавриат)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Библиотечно-информационная деятельность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2116081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Государственное и муниципальное управление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44315124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безопасность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Психология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работа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Программная инженерия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Экономическая безопасность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Менеджмент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Экология и природопользование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Электроэнергетика и электротехника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Прикладная информатика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профиль: Информационные системы и программирование)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Филология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Электроника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наноэлектроника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392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Филология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профиль- Зарубежная филология, восточный язык и литература)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94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34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бакалавриат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34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Педагогическое образование (бакалавриат, профиль: Право)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52226740"/>
                  </a:ext>
                </a:extLst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32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303" y="116632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Абсолютная успеваемость по направлениям подготовки студентов бакалавриата и специалитета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94701"/>
              </p:ext>
            </p:extLst>
          </p:nvPr>
        </p:nvGraphicFramePr>
        <p:xfrm>
          <a:off x="143508" y="762962"/>
          <a:ext cx="8820980" cy="50032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722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06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089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Успевае-мость</a:t>
                      </a:r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Прикладная информатика (бакалавриат, профиль: Прикладная информатика в менеджменте)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 и компьютерные науки(бакалавриат)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22116081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Энерго- и ресурсосберегающие процессы в химической технологии, нефтехимии и биотехнологии (бакалавриат)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044315124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Прикладная математика и информатика (бакалавриат)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Физика (бакалавриат, профиль: Фундаментальная физика)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Международные отношения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Прикладная информатика (бакалавриат, профиль: Прикладная информатика в экономике)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Физика (бакалавриат, профиль: Медицинская физика)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Физическая культура (бакалавриат)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Прикладная информатика (бакалавриат, профиль: Прикладная информатика в экономике и управлении)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Водные биоресурсы и аквакультура (напр-е бакалавриат)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Судебная экспертиза (профиль: Криминалистические экспертизы)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Таможенное дело (профиль: Правоохранительная деятельность)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Прикладная информатика (бакалавриат, профиль: Прикладная информатика в юриспруденции)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Юриспруденция (бакалавриат)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77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Правовое обеспечение национальной безопасности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7061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Правоохранительная деятельность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0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488" y="110038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Кафедры с высокой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успеваемостью</a:t>
            </a:r>
            <a:endParaRPr lang="ru-RU" sz="4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84276"/>
              </p:ext>
            </p:extLst>
          </p:nvPr>
        </p:nvGraphicFramePr>
        <p:xfrm>
          <a:off x="448234" y="837001"/>
          <a:ext cx="8412197" cy="2159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68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35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0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Русского языка как иностранного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0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Дагестанских языков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kern="120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7259368"/>
                  </a:ext>
                </a:extLst>
              </a:tr>
              <a:tr h="53994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 народов Дагестана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4827916"/>
                  </a:ext>
                </a:extLst>
              </a:tr>
              <a:tr h="54000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Социальной медицины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696434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0699" y="3376569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Кафедры с низкой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успеваемостью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AFA26785-25B2-7E03-2FA5-F0353C01E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35660"/>
              </p:ext>
            </p:extLst>
          </p:nvPr>
        </p:nvGraphicFramePr>
        <p:xfrm>
          <a:off x="616083" y="4293096"/>
          <a:ext cx="7991754" cy="20408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5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63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60904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Административного, финансового и таможенного права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kern="120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435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Конституционного и международного права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7259368"/>
                  </a:ext>
                </a:extLst>
              </a:tr>
              <a:tr h="53558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Истории государства и права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4827916"/>
                  </a:ext>
                </a:extLst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УКО отдел АиККО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5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67645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информации: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модульно-рейтинговые, зачётные и экзаменационные ведомости;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электронные данные учета результатов измерений по управлению образовательным процессом, из СУБД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Университета</a:t>
            </a:r>
            <a:r>
              <a:rPr lang="ru-RU" sz="4000" dirty="0"/>
              <a:t>.</a:t>
            </a:r>
          </a:p>
          <a:p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3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-444916"/>
            <a:ext cx="7179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Контрольные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точки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5507" y="1700808"/>
            <a:ext cx="83484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Нормативные этапы контроля знаний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1-я сдача – основной этап промежуточного контроля знаний;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Пересдача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комиссия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– вспомогательные этапы промежуточного контроля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знаний.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3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861" y="-531440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/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Показатели успеваемости студентов</a:t>
            </a:r>
          </a:p>
          <a:p>
            <a:pPr algn="ctr"/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1861" y="1407552"/>
            <a:ext cx="83566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Успеваемость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Количественная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отл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.»+ «хор»+ «уд.»;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Абсолютная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отл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.»+ «хор»+ «уд.» (по первой сдаче);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Качественная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отл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.»+ «хор» (по первой сдаче).</a:t>
            </a:r>
          </a:p>
          <a:p>
            <a:endParaRPr lang="ru-RU" sz="3600" dirty="0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3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39552" y="548680"/>
                <a:ext cx="8064896" cy="6042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3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Успеваемость </a:t>
                </a:r>
                <a:r>
                  <a:rPr lang="ru-RU" sz="3600" b="1" dirty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по университету</a:t>
                </a:r>
              </a:p>
              <a:p>
                <a:pPr algn="ctr"/>
                <a:endParaRPr lang="ru-RU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Количественная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успеваемость определяется отношением количества положительно сдавших экзамен студентов к общему количеству студентов которые должны были сдать этот экзамен </a:t>
                </a:r>
              </a:p>
              <a:p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ctr"/>
                <a:r>
                  <a:rPr lang="ru-RU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anose="02020603050405020304" pitchFamily="18" charset="0"/>
                  </a:rPr>
                  <a:t>К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𝟖𝟎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𝟏𝟎𝟎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𝟏𝟒</m:t>
                        </m:r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𝟗𝟖</m:t>
                        </m:r>
                      </m:num>
                      <m:den>
                        <m:r>
                          <a:rPr lang="ru-RU" sz="24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𝟏𝟑𝟒</m:t>
                        </m:r>
                      </m:den>
                    </m:f>
                  </m:oMath>
                </a14:m>
                <a:r>
                  <a:rPr lang="ru-RU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73%</a:t>
                </a:r>
              </a:p>
              <a:p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Такая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формула определения успеваемости наиболее точно определяет качество знаний студентов,  следовательно, и качество преподавания дисциплины.</a:t>
                </a:r>
                <a:endParaRPr lang="ru-RU" sz="24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8680"/>
                <a:ext cx="8064896" cy="6042808"/>
              </a:xfrm>
              <a:prstGeom prst="rect">
                <a:avLst/>
              </a:prstGeom>
              <a:blipFill rotWithShape="1">
                <a:blip r:embed="rId2"/>
                <a:stretch>
                  <a:fillRect l="-1210" t="-1615" r="-1210" b="-3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03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80728"/>
            <a:ext cx="88269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Всего за 2021/22 уч. г. средняя 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количественная 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успеваемость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по университету составила –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72%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</a:rPr>
              <a:t>(3+4+5);</a:t>
            </a:r>
            <a:endParaRPr lang="en-US" sz="2400" b="1" dirty="0">
              <a:solidFill>
                <a:srgbClr val="7030A0"/>
              </a:solidFill>
            </a:endParaRPr>
          </a:p>
          <a:p>
            <a:endParaRPr lang="ru-RU" b="1" dirty="0">
              <a:solidFill>
                <a:srgbClr val="7030A0"/>
              </a:solidFill>
            </a:endParaRP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	77% - абсолютная </a:t>
            </a:r>
            <a:r>
              <a:rPr lang="ru-RU" sz="2400" b="1" dirty="0">
                <a:solidFill>
                  <a:srgbClr val="7030A0"/>
                </a:solidFill>
              </a:rPr>
              <a:t>(по 1-ой сдаче 3+4+5);</a:t>
            </a:r>
          </a:p>
          <a:p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50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% - качественная </a:t>
            </a:r>
            <a:r>
              <a:rPr lang="ru-RU" sz="2400" b="1" dirty="0">
                <a:solidFill>
                  <a:srgbClr val="7030A0"/>
                </a:solidFill>
              </a:rPr>
              <a:t>(по 1-ой сдаче 4+5)</a:t>
            </a:r>
            <a:r>
              <a:rPr lang="ru-RU" sz="3600" b="1" dirty="0">
                <a:solidFill>
                  <a:srgbClr val="7030A0"/>
                </a:solidFill>
              </a:rPr>
              <a:t>;</a:t>
            </a:r>
          </a:p>
          <a:p>
            <a:pPr algn="ctr"/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В том числе по этапам контроля знаний:</a:t>
            </a:r>
          </a:p>
          <a:p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6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890" y="-603448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Успеваемость по этапам оценки знаний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2021/2022 уч. г.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970938"/>
              </p:ext>
            </p:extLst>
          </p:nvPr>
        </p:nvGraphicFramePr>
        <p:xfrm>
          <a:off x="539552" y="2132856"/>
          <a:ext cx="7992887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25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401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01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6562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1-я сдача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пересдача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комиссия</a:t>
                      </a:r>
                      <a:endParaRPr lang="ru-RU" sz="3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6661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kern="12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8302" y="4509120"/>
            <a:ext cx="8826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 факультетам результаты расположились следующим образом</a:t>
            </a:r>
          </a:p>
          <a:p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17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985" y="188640"/>
            <a:ext cx="9144000" cy="751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ts val="56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Успеваемость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 факультетам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44824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70%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успеваемости показали обучающиеся юридического института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59%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  факультета физической культуры и спорта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63%</a:t>
            </a:r>
            <a:endParaRPr lang="ru-RU" sz="3600" b="1" dirty="0"/>
          </a:p>
        </p:txBody>
      </p:sp>
      <p:sp>
        <p:nvSpPr>
          <p:cNvPr id="5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084168" y="6381328"/>
            <a:ext cx="2895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УКО отдел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АиККО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79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50862</TotalTime>
  <Words>2212</Words>
  <Application>Microsoft Office PowerPoint</Application>
  <PresentationFormat>Экран (4:3)</PresentationFormat>
  <Paragraphs>944</Paragraphs>
  <Slides>26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2_Тема Office</vt:lpstr>
      <vt:lpstr>ОТЧЕТ ПО УСПЕВАЕМОСТИ  СТУДЕНТОВ  ДАГГОСУНИВЕРСИТЕТА        В 2021/22 уч.гг.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Средний балл по этапам контроля знаний в разрезе факультетов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ОБРАЗОВАТЕЛЬНОЙ ДЕЯТЕЛЬНОСТИ  ДАГГОСУНИВЕРСИТЕТА В ПЕРИОД  2012/13 -2015/16 уч. гг.</dc:title>
  <dc:creator>catcher</dc:creator>
  <cp:lastModifiedBy>1</cp:lastModifiedBy>
  <cp:revision>223</cp:revision>
  <dcterms:created xsi:type="dcterms:W3CDTF">2016-10-09T23:18:29Z</dcterms:created>
  <dcterms:modified xsi:type="dcterms:W3CDTF">2023-08-18T10:03:09Z</dcterms:modified>
</cp:coreProperties>
</file>