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75" r:id="rId4"/>
    <p:sldId id="296" r:id="rId5"/>
    <p:sldId id="272" r:id="rId6"/>
    <p:sldId id="295" r:id="rId7"/>
    <p:sldId id="276" r:id="rId8"/>
    <p:sldId id="297" r:id="rId9"/>
    <p:sldId id="279" r:id="rId10"/>
    <p:sldId id="300" r:id="rId11"/>
    <p:sldId id="301" r:id="rId12"/>
    <p:sldId id="285" r:id="rId13"/>
    <p:sldId id="302" r:id="rId14"/>
    <p:sldId id="303" r:id="rId15"/>
    <p:sldId id="304" r:id="rId16"/>
    <p:sldId id="305" r:id="rId17"/>
    <p:sldId id="29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1\Downloads\&#1050;&#1086;&#1088;&#1088;&#1091;&#1087;&#1094;&#1080;&#1103;%202022_%20&#1054;&#1041;&#1065;&#1040;&#1071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&#1086;&#1088;&#1088;&#1091;&#1087;&#1094;&#1080;&#1103;\&#1050;&#1086;&#1088;&#1088;&#1091;&#1087;&#1094;&#1080;&#1103;%202022_%20&#1054;&#1041;&#1065;&#1040;&#107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5;&#1072;&#1083;&#1080;&#1090;&#1080;&#1082;&#1072;_&#1044;&#1043;&#1059;\&#1050;&#1086;&#1088;&#1088;&#1091;&#1087;&#1094;&#1080;&#1103;\&#1064;&#1072;&#1073;&#1083;&#1086;&#1085;_&#1082;&#1086;&#1088;&#1088;&#1088;&#1091;&#1087;&#1094;&#1080;&#1103;_202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5;&#1072;&#1083;&#1080;&#1090;&#1080;&#1082;&#1072;_&#1044;&#1043;&#1059;\&#1050;&#1086;&#1088;&#1088;&#1091;&#1087;&#1094;&#1080;&#1103;\&#1064;&#1072;&#1073;&#1083;&#1086;&#1085;_&#1082;&#1086;&#1088;&#1088;&#1088;&#1091;&#1087;&#1094;&#1080;&#1103;_202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5;&#1072;&#1083;&#1080;&#1090;&#1080;&#1082;&#1072;_&#1044;&#1043;&#1059;\&#1050;&#1086;&#1088;&#1088;&#1091;&#1087;&#1094;&#1080;&#1103;\&#1064;&#1072;&#1073;&#1083;&#1086;&#1085;_&#1082;&#1086;&#1088;&#1088;&#1088;&#1091;&#1087;&#1094;&#1080;&#1103;_202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5;&#1072;&#1083;&#1080;&#1090;&#1080;&#1082;&#1072;_&#1044;&#1043;&#1059;\&#1050;&#1086;&#1088;&#1088;&#1091;&#1087;&#1094;&#1080;&#1103;\&#1064;&#1072;&#1073;&#1083;&#1086;&#1085;_&#1082;&#1086;&#1088;&#1088;&#1088;&#1091;&#1087;&#1094;&#1080;&#1103;_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&#1086;&#1088;&#1088;&#1091;&#1087;&#1094;&#1080;&#1103;\&#1050;&#1086;&#1088;&#1088;&#1091;&#1087;&#1094;&#1080;&#1103;%202022_%20&#1054;&#1041;&#1065;&#1040;&#107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&#1086;&#1088;&#1088;&#1091;&#1087;&#1094;&#1080;&#1103;\&#1050;&#1086;&#1088;&#1088;&#1091;&#1087;&#1094;&#1080;&#1103;%202022_%20&#1054;&#1041;&#1065;&#1040;&#107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AppData\Roaming\Microsoft\Excel\&#1050;&#1086;&#1088;&#1088;&#1091;&#1087;&#1094;&#1080;&#1103;%202022_%20&#1054;&#1041;&#1065;&#1040;&#1071;%20(version%201)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&#1086;&#1088;&#1088;&#1091;&#1087;&#1094;&#1080;&#1103;\&#1050;&#1086;&#1088;&#1088;&#1091;&#1087;&#1094;&#1080;&#1103;%202022_%20&#1054;&#1041;&#1065;&#1040;&#107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5;&#1072;&#1083;&#1080;&#1090;&#1080;&#1082;&#1072;_&#1044;&#1043;&#1059;\&#1050;&#1086;&#1088;&#1088;&#1091;&#1087;&#1094;&#1080;&#1103;\&#1064;&#1072;&#1073;&#1083;&#1086;&#1085;_&#1082;&#1086;&#1088;&#1088;&#1088;&#1091;&#1087;&#1094;&#1080;&#1103;_202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5;&#1072;&#1083;&#1080;&#1090;&#1080;&#1082;&#1072;_&#1044;&#1043;&#1059;\&#1050;&#1086;&#1088;&#1088;&#1091;&#1087;&#1094;&#1080;&#1103;\&#1064;&#1072;&#1073;&#1083;&#1086;&#1085;_&#1082;&#1086;&#1088;&#1088;&#1088;&#1091;&#1087;&#1094;&#1080;&#1103;_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931263783720331E-2"/>
          <c:y val="9.3377096284017136E-2"/>
          <c:w val="0.65833027261368682"/>
          <c:h val="0.83083343003177235"/>
        </c:manualLayout>
      </c:layout>
      <c:pie3DChart>
        <c:varyColors val="1"/>
        <c:ser>
          <c:idx val="0"/>
          <c:order val="0"/>
          <c:tx>
            <c:strRef>
              <c:f>'[Коррупция 2022_ ОБЩАЯ.xlsx]Пол_М_Ж'!$B$23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847703412073491E-2"/>
                  <c:y val="-0.10009842519685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349081364829399E-2"/>
                  <c:y val="0.10787365121026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597550306211724E-2"/>
                  <c:y val="-6.2346894138232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'[Коррупция 2022_ ОБЩАЯ.xlsx]Пол_М_Ж'!$A$24:$A$26</c:f>
              <c:strCache>
                <c:ptCount val="3"/>
                <c:pt idx="0">
                  <c:v>Mужчины - 282 респ.</c:v>
                </c:pt>
                <c:pt idx="1">
                  <c:v>Женщины - 464 респ.</c:v>
                </c:pt>
                <c:pt idx="2">
                  <c:v>не указали пол - 19 респ.</c:v>
                </c:pt>
              </c:strCache>
            </c:strRef>
          </c:cat>
          <c:val>
            <c:numRef>
              <c:f>'[Коррупция 2022_ ОБЩАЯ.xlsx]Пол_М_Ж'!$B$24:$B$26</c:f>
              <c:numCache>
                <c:formatCode>General</c:formatCode>
                <c:ptCount val="3"/>
                <c:pt idx="0">
                  <c:v>36.9</c:v>
                </c:pt>
                <c:pt idx="1">
                  <c:v>60.7</c:v>
                </c:pt>
                <c:pt idx="2">
                  <c:v>2.5</c:v>
                </c:pt>
              </c:numCache>
            </c:numRef>
          </c:val>
        </c:ser>
        <c:ser>
          <c:idx val="1"/>
          <c:order val="1"/>
          <c:tx>
            <c:strRef>
              <c:f>'[Коррупция 2022_ ОБЩАЯ.xlsx]Пол_М_Ж'!$C$23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cat>
            <c:strRef>
              <c:f>'[Коррупция 2022_ ОБЩАЯ.xlsx]Пол_М_Ж'!$A$24:$A$26</c:f>
              <c:strCache>
                <c:ptCount val="3"/>
                <c:pt idx="0">
                  <c:v>Mужчины - 282 респ.</c:v>
                </c:pt>
                <c:pt idx="1">
                  <c:v>Женщины - 464 респ.</c:v>
                </c:pt>
                <c:pt idx="2">
                  <c:v>не указали пол - 19 респ.</c:v>
                </c:pt>
              </c:strCache>
            </c:strRef>
          </c:cat>
          <c:val>
            <c:numRef>
              <c:f>'[Коррупция 2022_ ОБЩАЯ.xlsx]Пол_М_Ж'!$C$24:$C$26</c:f>
              <c:numCache>
                <c:formatCode>General</c:formatCode>
                <c:ptCount val="3"/>
                <c:pt idx="0">
                  <c:v>282</c:v>
                </c:pt>
                <c:pt idx="1">
                  <c:v>464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83816759326806"/>
          <c:y val="0.71488769167012023"/>
          <c:w val="0.31669324880715788"/>
          <c:h val="0.2018035640281806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'Вопрос 7'!$B$63:$B$80</c:f>
              <c:strCache>
                <c:ptCount val="18"/>
                <c:pt idx="0">
                  <c:v>ИЭиУР</c:v>
                </c:pt>
                <c:pt idx="1">
                  <c:v>Физ.Ф</c:v>
                </c:pt>
                <c:pt idx="2">
                  <c:v>ФФКиС</c:v>
                </c:pt>
                <c:pt idx="3">
                  <c:v>ЭФ</c:v>
                </c:pt>
                <c:pt idx="4">
                  <c:v>ФМиКН</c:v>
                </c:pt>
                <c:pt idx="5">
                  <c:v>ИиИТ</c:v>
                </c:pt>
                <c:pt idx="6">
                  <c:v>ФВ</c:v>
                </c:pt>
                <c:pt idx="7">
                  <c:v>СФ</c:v>
                </c:pt>
                <c:pt idx="8">
                  <c:v>ФУ</c:v>
                </c:pt>
                <c:pt idx="9">
                  <c:v>ИФ</c:v>
                </c:pt>
                <c:pt idx="10">
                  <c:v>ФПиФ</c:v>
                </c:pt>
                <c:pt idx="11">
                  <c:v>БФ</c:v>
                </c:pt>
                <c:pt idx="12">
                  <c:v>ЮИ</c:v>
                </c:pt>
                <c:pt idx="13">
                  <c:v>Фил.Ф</c:v>
                </c:pt>
                <c:pt idx="14">
                  <c:v>ФИЯ</c:v>
                </c:pt>
                <c:pt idx="15">
                  <c:v>ФКиС</c:v>
                </c:pt>
                <c:pt idx="16">
                  <c:v>ХФ</c:v>
                </c:pt>
                <c:pt idx="17">
                  <c:v>по ДГУ</c:v>
                </c:pt>
              </c:strCache>
            </c:strRef>
          </c:cat>
          <c:val>
            <c:numRef>
              <c:f>'Вопрос 7'!$G$63:$G$80</c:f>
              <c:numCache>
                <c:formatCode>General</c:formatCode>
                <c:ptCount val="18"/>
                <c:pt idx="0">
                  <c:v>94.4</c:v>
                </c:pt>
                <c:pt idx="1">
                  <c:v>87</c:v>
                </c:pt>
                <c:pt idx="2">
                  <c:v>83.3</c:v>
                </c:pt>
                <c:pt idx="3">
                  <c:v>77.5</c:v>
                </c:pt>
                <c:pt idx="4">
                  <c:v>75.8</c:v>
                </c:pt>
                <c:pt idx="5">
                  <c:v>73.8</c:v>
                </c:pt>
                <c:pt idx="6">
                  <c:v>73.3</c:v>
                </c:pt>
                <c:pt idx="7">
                  <c:v>70</c:v>
                </c:pt>
                <c:pt idx="8">
                  <c:v>69.2</c:v>
                </c:pt>
                <c:pt idx="9">
                  <c:v>68.3</c:v>
                </c:pt>
                <c:pt idx="10">
                  <c:v>63.2</c:v>
                </c:pt>
                <c:pt idx="11">
                  <c:v>62.9</c:v>
                </c:pt>
                <c:pt idx="12">
                  <c:v>62.4</c:v>
                </c:pt>
                <c:pt idx="13">
                  <c:v>58.9</c:v>
                </c:pt>
                <c:pt idx="14">
                  <c:v>51.5</c:v>
                </c:pt>
                <c:pt idx="15">
                  <c:v>50</c:v>
                </c:pt>
                <c:pt idx="16">
                  <c:v>34.799999999999997</c:v>
                </c:pt>
                <c:pt idx="17">
                  <c:v>67.2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447232"/>
        <c:axId val="192448768"/>
        <c:axId val="0"/>
      </c:bar3DChart>
      <c:catAx>
        <c:axId val="19244723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2448768"/>
        <c:crosses val="autoZero"/>
        <c:auto val="1"/>
        <c:lblAlgn val="ctr"/>
        <c:lblOffset val="100"/>
        <c:noMultiLvlLbl val="0"/>
      </c:catAx>
      <c:valAx>
        <c:axId val="1924487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92447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Лист1!$B$103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493964487349429E-3"/>
                  <c:y val="-2.8732684975143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96378692409759E-2"/>
                  <c:y val="-2.63382945605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70473365512196E-2"/>
                  <c:y val="-2.3943904145952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Лист1!$C$102:$E$102</c:f>
              <c:strCache>
                <c:ptCount val="3"/>
                <c:pt idx="0">
                  <c:v>Доля в 2019 г., %</c:v>
                </c:pt>
                <c:pt idx="1">
                  <c:v>Доля в 2021 г., %</c:v>
                </c:pt>
                <c:pt idx="2">
                  <c:v>Доля в 2022 г., %</c:v>
                </c:pt>
              </c:strCache>
            </c:strRef>
          </c:cat>
          <c:val>
            <c:numRef>
              <c:f>Лист1!$C$103:$E$103</c:f>
              <c:numCache>
                <c:formatCode>General</c:formatCode>
                <c:ptCount val="3"/>
                <c:pt idx="0">
                  <c:v>41</c:v>
                </c:pt>
                <c:pt idx="1">
                  <c:v>38</c:v>
                </c:pt>
                <c:pt idx="2">
                  <c:v>42.1</c:v>
                </c:pt>
              </c:numCache>
            </c:numRef>
          </c:val>
        </c:ser>
        <c:ser>
          <c:idx val="1"/>
          <c:order val="1"/>
          <c:tx>
            <c:strRef>
              <c:f>Лист1!$B$104</c:f>
              <c:strCache>
                <c:ptCount val="1"/>
                <c:pt idx="0">
                  <c:v>затрудняюсь ответить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4818934620488E-2"/>
                  <c:y val="-3.112707538973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422284019307253E-2"/>
                  <c:y val="-3.112707538973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772887570572359E-2"/>
                  <c:y val="-2.63382945605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Лист1!$C$102:$E$102</c:f>
              <c:strCache>
                <c:ptCount val="3"/>
                <c:pt idx="0">
                  <c:v>Доля в 2019 г., %</c:v>
                </c:pt>
                <c:pt idx="1">
                  <c:v>Доля в 2021 г., %</c:v>
                </c:pt>
                <c:pt idx="2">
                  <c:v>Доля в 2022 г., %</c:v>
                </c:pt>
              </c:strCache>
            </c:strRef>
          </c:cat>
          <c:val>
            <c:numRef>
              <c:f>Лист1!$C$104:$E$104</c:f>
              <c:numCache>
                <c:formatCode>General</c:formatCode>
                <c:ptCount val="3"/>
                <c:pt idx="0">
                  <c:v>33</c:v>
                </c:pt>
                <c:pt idx="1">
                  <c:v>30.7</c:v>
                </c:pt>
                <c:pt idx="2">
                  <c:v>30.2</c:v>
                </c:pt>
              </c:numCache>
            </c:numRef>
          </c:val>
        </c:ser>
        <c:ser>
          <c:idx val="2"/>
          <c:order val="2"/>
          <c:tx>
            <c:strRef>
              <c:f>Лист1!$B$105</c:f>
              <c:strCache>
                <c:ptCount val="1"/>
                <c:pt idx="0">
                  <c:v>да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46982243674797E-2"/>
                  <c:y val="-3.5915856218929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97585794939839E-2"/>
                  <c:y val="-3.112707538973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019869814247158E-2"/>
                  <c:y val="-3.112707538973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Лист1!$C$102:$E$102</c:f>
              <c:strCache>
                <c:ptCount val="3"/>
                <c:pt idx="0">
                  <c:v>Доля в 2019 г., %</c:v>
                </c:pt>
                <c:pt idx="1">
                  <c:v>Доля в 2021 г., %</c:v>
                </c:pt>
                <c:pt idx="2">
                  <c:v>Доля в 2022 г., %</c:v>
                </c:pt>
              </c:strCache>
            </c:strRef>
          </c:cat>
          <c:val>
            <c:numRef>
              <c:f>Лист1!$C$105:$E$105</c:f>
              <c:numCache>
                <c:formatCode>General</c:formatCode>
                <c:ptCount val="3"/>
                <c:pt idx="0">
                  <c:v>21</c:v>
                </c:pt>
                <c:pt idx="1">
                  <c:v>27.5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3079168"/>
        <c:axId val="193080704"/>
        <c:axId val="0"/>
      </c:bar3DChart>
      <c:catAx>
        <c:axId val="1930791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3080704"/>
        <c:crosses val="autoZero"/>
        <c:auto val="1"/>
        <c:lblAlgn val="ctr"/>
        <c:lblOffset val="100"/>
        <c:noMultiLvlLbl val="0"/>
      </c:catAx>
      <c:valAx>
        <c:axId val="193080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30791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Лист1!$C$112</c:f>
              <c:strCache>
                <c:ptCount val="1"/>
                <c:pt idx="0">
                  <c:v>Доля в 2019 г., %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6.8629951623990007E-3"/>
                  <c:y val="-2.1773986703809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4903961299192002E-3"/>
                  <c:y val="-2.1773986703809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6081932273584993E-3"/>
                  <c:y val="-2.1773986703810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065609959400018E-16"/>
                  <c:y val="-1.0886993351904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Лист1!$B$113:$B$120</c:f>
              <c:strCache>
                <c:ptCount val="8"/>
                <c:pt idx="0">
                  <c:v>нежелание студента учить предмет</c:v>
                </c:pt>
                <c:pt idx="1">
                  <c:v>чрезмерная строгость преподавателя, его предвзятость</c:v>
                </c:pt>
                <c:pt idx="2">
                  <c:v>сложность учебной дисциплины</c:v>
                </c:pt>
                <c:pt idx="3">
                  <c:v>низкий уровень преподавания предмета, его непонятность, неинтересность</c:v>
                </c:pt>
                <c:pt idx="4">
                  <c:v>откровенное вымогательство взятки преподавателем</c:v>
                </c:pt>
                <c:pt idx="5">
                  <c:v>наличие свободных денег</c:v>
                </c:pt>
                <c:pt idx="6">
                  <c:v>предложение посреднических услуг со стороны методиста, лаборанта, преподавателя</c:v>
                </c:pt>
                <c:pt idx="7">
                  <c:v>другое </c:v>
                </c:pt>
              </c:strCache>
            </c:strRef>
          </c:cat>
          <c:val>
            <c:numRef>
              <c:f>Лист1!$C$113:$C$120</c:f>
              <c:numCache>
                <c:formatCode>General</c:formatCode>
                <c:ptCount val="8"/>
                <c:pt idx="0">
                  <c:v>67</c:v>
                </c:pt>
                <c:pt idx="1">
                  <c:v>35</c:v>
                </c:pt>
                <c:pt idx="2">
                  <c:v>42</c:v>
                </c:pt>
                <c:pt idx="3">
                  <c:v>26</c:v>
                </c:pt>
                <c:pt idx="4">
                  <c:v>27</c:v>
                </c:pt>
                <c:pt idx="5">
                  <c:v>10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Лист1!$D$112</c:f>
              <c:strCache>
                <c:ptCount val="1"/>
                <c:pt idx="0">
                  <c:v>Доля в 2021 г., 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216278376053202E-2"/>
                  <c:y val="-2.395138537419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451980649596001E-3"/>
                  <c:y val="-8.709594681523725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903961299192002E-3"/>
                  <c:y val="-8.7095946815237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177970974394006E-3"/>
                  <c:y val="-1.741918936304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8629951623990007E-3"/>
                  <c:y val="-4.354797340761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Лист1!$B$113:$B$120</c:f>
              <c:strCache>
                <c:ptCount val="8"/>
                <c:pt idx="0">
                  <c:v>нежелание студента учить предмет</c:v>
                </c:pt>
                <c:pt idx="1">
                  <c:v>чрезмерная строгость преподавателя, его предвзятость</c:v>
                </c:pt>
                <c:pt idx="2">
                  <c:v>сложность учебной дисциплины</c:v>
                </c:pt>
                <c:pt idx="3">
                  <c:v>низкий уровень преподавания предмета, его непонятность, неинтересность</c:v>
                </c:pt>
                <c:pt idx="4">
                  <c:v>откровенное вымогательство взятки преподавателем</c:v>
                </c:pt>
                <c:pt idx="5">
                  <c:v>наличие свободных денег</c:v>
                </c:pt>
                <c:pt idx="6">
                  <c:v>предложение посреднических услуг со стороны методиста, лаборанта, преподавателя</c:v>
                </c:pt>
                <c:pt idx="7">
                  <c:v>другое </c:v>
                </c:pt>
              </c:strCache>
            </c:strRef>
          </c:cat>
          <c:val>
            <c:numRef>
              <c:f>Лист1!$D$113:$D$120</c:f>
              <c:numCache>
                <c:formatCode>0.0</c:formatCode>
                <c:ptCount val="8"/>
                <c:pt idx="0">
                  <c:v>61.4</c:v>
                </c:pt>
                <c:pt idx="1">
                  <c:v>49</c:v>
                </c:pt>
                <c:pt idx="2">
                  <c:v>46.1</c:v>
                </c:pt>
                <c:pt idx="3">
                  <c:v>33</c:v>
                </c:pt>
                <c:pt idx="4">
                  <c:v>30.9</c:v>
                </c:pt>
                <c:pt idx="5">
                  <c:v>8.1999999999999993</c:v>
                </c:pt>
                <c:pt idx="6">
                  <c:v>2.9</c:v>
                </c:pt>
                <c:pt idx="7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Лист1!$E$112</c:f>
              <c:strCache>
                <c:ptCount val="1"/>
                <c:pt idx="0">
                  <c:v>Доля в 2022 г., 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51980649596003E-2"/>
                  <c:y val="-2.17739867038093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25990324798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961476441012828E-2"/>
                  <c:y val="-6.5321960111427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629951623990007E-3"/>
                  <c:y val="-1.3064392022285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471188389757602E-2"/>
                  <c:y val="-8.7095946815237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588985487197002E-2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7259903247979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098589357277802E-2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Лист1!$B$113:$B$120</c:f>
              <c:strCache>
                <c:ptCount val="8"/>
                <c:pt idx="0">
                  <c:v>нежелание студента учить предмет</c:v>
                </c:pt>
                <c:pt idx="1">
                  <c:v>чрезмерная строгость преподавателя, его предвзятость</c:v>
                </c:pt>
                <c:pt idx="2">
                  <c:v>сложность учебной дисциплины</c:v>
                </c:pt>
                <c:pt idx="3">
                  <c:v>низкий уровень преподавания предмета, его непонятность, неинтересность</c:v>
                </c:pt>
                <c:pt idx="4">
                  <c:v>откровенное вымогательство взятки преподавателем</c:v>
                </c:pt>
                <c:pt idx="5">
                  <c:v>наличие свободных денег</c:v>
                </c:pt>
                <c:pt idx="6">
                  <c:v>предложение посреднических услуг со стороны методиста, лаборанта, преподавателя</c:v>
                </c:pt>
                <c:pt idx="7">
                  <c:v>другое </c:v>
                </c:pt>
              </c:strCache>
            </c:strRef>
          </c:cat>
          <c:val>
            <c:numRef>
              <c:f>Лист1!$E$113:$E$120</c:f>
              <c:numCache>
                <c:formatCode>0.0</c:formatCode>
                <c:ptCount val="8"/>
                <c:pt idx="0">
                  <c:v>61</c:v>
                </c:pt>
                <c:pt idx="1">
                  <c:v>48.4</c:v>
                </c:pt>
                <c:pt idx="2">
                  <c:v>40.700000000000003</c:v>
                </c:pt>
                <c:pt idx="3">
                  <c:v>35.700000000000003</c:v>
                </c:pt>
                <c:pt idx="4">
                  <c:v>33.200000000000003</c:v>
                </c:pt>
                <c:pt idx="5">
                  <c:v>8.9</c:v>
                </c:pt>
                <c:pt idx="6">
                  <c:v>4.5999999999999996</c:v>
                </c:pt>
                <c:pt idx="7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141760"/>
        <c:axId val="193172224"/>
        <c:axId val="0"/>
      </c:bar3DChart>
      <c:catAx>
        <c:axId val="193141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93172224"/>
        <c:crosses val="autoZero"/>
        <c:auto val="1"/>
        <c:lblAlgn val="ctr"/>
        <c:lblOffset val="100"/>
        <c:noMultiLvlLbl val="0"/>
      </c:catAx>
      <c:valAx>
        <c:axId val="19317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31417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Лист1!$C$128</c:f>
              <c:strCache>
                <c:ptCount val="1"/>
                <c:pt idx="0">
                  <c:v>Доля в 2019 г., %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388734585046106E-2"/>
                  <c:y val="-8.061481811440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4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Лист1!$B$129:$B$134</c:f>
              <c:strCache>
                <c:ptCount val="6"/>
                <c:pt idx="0">
                  <c:v>студенты/абитуриенты </c:v>
                </c:pt>
                <c:pt idx="1">
                  <c:v>преподаватели</c:v>
                </c:pt>
                <c:pt idx="2">
                  <c:v>затрудняюсь ответить</c:v>
                </c:pt>
                <c:pt idx="3">
                  <c:v>родители студентов/абитуриентов </c:v>
                </c:pt>
                <c:pt idx="4">
                  <c:v>сотрудники/администрация ВУЗа</c:v>
                </c:pt>
                <c:pt idx="5">
                  <c:v>другое </c:v>
                </c:pt>
              </c:strCache>
            </c:strRef>
          </c:cat>
          <c:val>
            <c:numRef>
              <c:f>Лист1!$C$129:$C$134</c:f>
              <c:numCache>
                <c:formatCode>General</c:formatCode>
                <c:ptCount val="6"/>
                <c:pt idx="0">
                  <c:v>68</c:v>
                </c:pt>
                <c:pt idx="1">
                  <c:v>37</c:v>
                </c:pt>
                <c:pt idx="2">
                  <c:v>16</c:v>
                </c:pt>
                <c:pt idx="3">
                  <c:v>9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Лист1!$D$128</c:f>
              <c:strCache>
                <c:ptCount val="1"/>
                <c:pt idx="0">
                  <c:v>Доля в 2021 г., 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481502055327E-2"/>
                  <c:y val="-6.0461113585802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4691700922119E-3"/>
                  <c:y val="-4.0307409057201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49383401844237E-3"/>
                  <c:y val="-1.6122963622880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549383401845261E-3"/>
                  <c:y val="-1.0076852264300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4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Лист1!$B$129:$B$134</c:f>
              <c:strCache>
                <c:ptCount val="6"/>
                <c:pt idx="0">
                  <c:v>студенты/абитуриенты </c:v>
                </c:pt>
                <c:pt idx="1">
                  <c:v>преподаватели</c:v>
                </c:pt>
                <c:pt idx="2">
                  <c:v>затрудняюсь ответить</c:v>
                </c:pt>
                <c:pt idx="3">
                  <c:v>родители студентов/абитуриентов </c:v>
                </c:pt>
                <c:pt idx="4">
                  <c:v>сотрудники/администрация ВУЗа</c:v>
                </c:pt>
                <c:pt idx="5">
                  <c:v>другое </c:v>
                </c:pt>
              </c:strCache>
            </c:strRef>
          </c:cat>
          <c:val>
            <c:numRef>
              <c:f>Лист1!$D$129:$D$134</c:f>
              <c:numCache>
                <c:formatCode>General</c:formatCode>
                <c:ptCount val="6"/>
                <c:pt idx="0">
                  <c:v>60.4</c:v>
                </c:pt>
                <c:pt idx="1">
                  <c:v>39.6</c:v>
                </c:pt>
                <c:pt idx="2">
                  <c:v>20.6</c:v>
                </c:pt>
                <c:pt idx="3">
                  <c:v>6.9</c:v>
                </c:pt>
                <c:pt idx="4">
                  <c:v>5.2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Лист1!$E$128</c:f>
              <c:strCache>
                <c:ptCount val="1"/>
                <c:pt idx="0">
                  <c:v>Доля в 2022 г., 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08487945783803E-2"/>
                  <c:y val="-2.0153704528600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197533607376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997222530829907E-2"/>
                  <c:y val="-4.0307409057201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481502055327E-2"/>
                  <c:y val="-4.0307409057202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Лист1!$B$129:$B$134</c:f>
              <c:strCache>
                <c:ptCount val="6"/>
                <c:pt idx="0">
                  <c:v>студенты/абитуриенты </c:v>
                </c:pt>
                <c:pt idx="1">
                  <c:v>преподаватели</c:v>
                </c:pt>
                <c:pt idx="2">
                  <c:v>затрудняюсь ответить</c:v>
                </c:pt>
                <c:pt idx="3">
                  <c:v>родители студентов/абитуриентов </c:v>
                </c:pt>
                <c:pt idx="4">
                  <c:v>сотрудники/администрация ВУЗа</c:v>
                </c:pt>
                <c:pt idx="5">
                  <c:v>другое </c:v>
                </c:pt>
              </c:strCache>
            </c:strRef>
          </c:cat>
          <c:val>
            <c:numRef>
              <c:f>Лист1!$E$129:$E$134</c:f>
              <c:numCache>
                <c:formatCode>General</c:formatCode>
                <c:ptCount val="6"/>
                <c:pt idx="0">
                  <c:v>55.6</c:v>
                </c:pt>
                <c:pt idx="1">
                  <c:v>39.1</c:v>
                </c:pt>
                <c:pt idx="2">
                  <c:v>25.9</c:v>
                </c:pt>
                <c:pt idx="3">
                  <c:v>8.1</c:v>
                </c:pt>
                <c:pt idx="4">
                  <c:v>5.8</c:v>
                </c:pt>
                <c:pt idx="5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201664"/>
        <c:axId val="193203200"/>
        <c:axId val="0"/>
      </c:bar3DChart>
      <c:catAx>
        <c:axId val="193201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93203200"/>
        <c:crosses val="autoZero"/>
        <c:auto val="1"/>
        <c:lblAlgn val="ctr"/>
        <c:lblOffset val="100"/>
        <c:noMultiLvlLbl val="0"/>
      </c:catAx>
      <c:valAx>
        <c:axId val="19320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3201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Лист1!$C$145</c:f>
              <c:strCache>
                <c:ptCount val="1"/>
                <c:pt idx="0">
                  <c:v>Доля в 2019 г., %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5.187332126495749E-3"/>
                  <c:y val="6.2527735399691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374664252991498E-2"/>
                  <c:y val="-2.0842578466563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968330316238421E-3"/>
                  <c:y val="-2.0842578466563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2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Лист1!$B$146:$B$153</c:f>
              <c:strCache>
                <c:ptCount val="8"/>
                <c:pt idx="0">
                  <c:v>в случае вымогательства у студента взятки (денег, подарка) обратиться в а) деканат, администрацию ДГУ, по «телефону доверия» университета; б) правоохранительные органы;</c:v>
                </c:pt>
                <c:pt idx="1">
                  <c:v>увеличить заработную плату преподавателям</c:v>
                </c:pt>
                <c:pt idx="2">
                  <c:v>проводить экзамены и зачеты в форме простого тестирования;</c:v>
                </c:pt>
                <c:pt idx="3">
                  <c:v>проводить экзамены и зачеты в форме компьютерного тестирования</c:v>
                </c:pt>
                <c:pt idx="4">
                  <c:v>проводить экзамены и зачеты в присутствии студентов группы и актива курса</c:v>
                </c:pt>
                <c:pt idx="5">
                  <c:v>проводить анонимные письменные экзамены, присваивая каждому студенту код</c:v>
                </c:pt>
                <c:pt idx="6">
                  <c:v>отменить единоличное принятие экзаменов и зачетов преподавателем и проводить их в комиссионной форме</c:v>
                </c:pt>
                <c:pt idx="7">
                  <c:v>другое, а именно</c:v>
                </c:pt>
              </c:strCache>
            </c:strRef>
          </c:cat>
          <c:val>
            <c:numRef>
              <c:f>Лист1!$C$146:$C$153</c:f>
              <c:numCache>
                <c:formatCode>General</c:formatCode>
                <c:ptCount val="8"/>
                <c:pt idx="0">
                  <c:v>23</c:v>
                </c:pt>
                <c:pt idx="1">
                  <c:v>48</c:v>
                </c:pt>
                <c:pt idx="2">
                  <c:v>23</c:v>
                </c:pt>
                <c:pt idx="3">
                  <c:v>21</c:v>
                </c:pt>
                <c:pt idx="4">
                  <c:v>13</c:v>
                </c:pt>
                <c:pt idx="5">
                  <c:v>13</c:v>
                </c:pt>
                <c:pt idx="6">
                  <c:v>12</c:v>
                </c:pt>
                <c:pt idx="7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Лист1!$D$145</c:f>
              <c:strCache>
                <c:ptCount val="1"/>
                <c:pt idx="0">
                  <c:v>Доля в 2021 г., %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187332126495749E-3"/>
                  <c:y val="-1.250554707993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968330316240322E-3"/>
                  <c:y val="-1.667406277325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8904990948718117E-3"/>
                  <c:y val="-1.250554707993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2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Лист1!$B$146:$B$153</c:f>
              <c:strCache>
                <c:ptCount val="8"/>
                <c:pt idx="0">
                  <c:v>в случае вымогательства у студента взятки (денег, подарка) обратиться в а) деканат, администрацию ДГУ, по «телефону доверия» университета; б) правоохранительные органы;</c:v>
                </c:pt>
                <c:pt idx="1">
                  <c:v>увеличить заработную плату преподавателям</c:v>
                </c:pt>
                <c:pt idx="2">
                  <c:v>проводить экзамены и зачеты в форме простого тестирования;</c:v>
                </c:pt>
                <c:pt idx="3">
                  <c:v>проводить экзамены и зачеты в форме компьютерного тестирования</c:v>
                </c:pt>
                <c:pt idx="4">
                  <c:v>проводить экзамены и зачеты в присутствии студентов группы и актива курса</c:v>
                </c:pt>
                <c:pt idx="5">
                  <c:v>проводить анонимные письменные экзамены, присваивая каждому студенту код</c:v>
                </c:pt>
                <c:pt idx="6">
                  <c:v>отменить единоличное принятие экзаменов и зачетов преподавателем и проводить их в комиссионной форме</c:v>
                </c:pt>
                <c:pt idx="7">
                  <c:v>другое, а именно</c:v>
                </c:pt>
              </c:strCache>
            </c:strRef>
          </c:cat>
          <c:val>
            <c:numRef>
              <c:f>Лист1!$D$146:$D$153</c:f>
              <c:numCache>
                <c:formatCode>General</c:formatCode>
                <c:ptCount val="8"/>
                <c:pt idx="0">
                  <c:v>31.7</c:v>
                </c:pt>
                <c:pt idx="1">
                  <c:v>50.2</c:v>
                </c:pt>
                <c:pt idx="2">
                  <c:v>28.2</c:v>
                </c:pt>
                <c:pt idx="3">
                  <c:v>20.5</c:v>
                </c:pt>
                <c:pt idx="4">
                  <c:v>14.7</c:v>
                </c:pt>
                <c:pt idx="5">
                  <c:v>14.7</c:v>
                </c:pt>
                <c:pt idx="6">
                  <c:v>8.1999999999999993</c:v>
                </c:pt>
                <c:pt idx="7">
                  <c:v>0.8</c:v>
                </c:pt>
              </c:numCache>
            </c:numRef>
          </c:val>
        </c:ser>
        <c:ser>
          <c:idx val="2"/>
          <c:order val="2"/>
          <c:tx>
            <c:strRef>
              <c:f>Лист1!$E$145</c:f>
              <c:strCache>
                <c:ptCount val="1"/>
                <c:pt idx="0">
                  <c:v>Доля в 2022 г., %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749328505982996E-2"/>
                  <c:y val="9.5527381097959796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65163347863308E-2"/>
                  <c:y val="-6.2527735399691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858829411111182E-2"/>
                  <c:y val="-2.0842578466563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155662442735122E-2"/>
                  <c:y val="-4.1685156933127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968330316239372E-2"/>
                  <c:y val="-2.0842578466563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374664252991498E-2"/>
                  <c:y val="-4.1685156933127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6714972846154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2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Лист1!$B$146:$B$153</c:f>
              <c:strCache>
                <c:ptCount val="8"/>
                <c:pt idx="0">
                  <c:v>в случае вымогательства у студента взятки (денег, подарка) обратиться в а) деканат, администрацию ДГУ, по «телефону доверия» университета; б) правоохранительные органы;</c:v>
                </c:pt>
                <c:pt idx="1">
                  <c:v>увеличить заработную плату преподавателям</c:v>
                </c:pt>
                <c:pt idx="2">
                  <c:v>проводить экзамены и зачеты в форме простого тестирования;</c:v>
                </c:pt>
                <c:pt idx="3">
                  <c:v>проводить экзамены и зачеты в форме компьютерного тестирования</c:v>
                </c:pt>
                <c:pt idx="4">
                  <c:v>проводить экзамены и зачеты в присутствии студентов группы и актива курса</c:v>
                </c:pt>
                <c:pt idx="5">
                  <c:v>проводить анонимные письменные экзамены, присваивая каждому студенту код</c:v>
                </c:pt>
                <c:pt idx="6">
                  <c:v>отменить единоличное принятие экзаменов и зачетов преподавателем и проводить их в комиссионной форме</c:v>
                </c:pt>
                <c:pt idx="7">
                  <c:v>другое, а именно</c:v>
                </c:pt>
              </c:strCache>
            </c:strRef>
          </c:cat>
          <c:val>
            <c:numRef>
              <c:f>Лист1!$E$146:$E$153</c:f>
              <c:numCache>
                <c:formatCode>General</c:formatCode>
                <c:ptCount val="8"/>
                <c:pt idx="0">
                  <c:v>52.5</c:v>
                </c:pt>
                <c:pt idx="1">
                  <c:v>46.5</c:v>
                </c:pt>
                <c:pt idx="2">
                  <c:v>26.4</c:v>
                </c:pt>
                <c:pt idx="3">
                  <c:v>19.2</c:v>
                </c:pt>
                <c:pt idx="4">
                  <c:v>16.600000000000001</c:v>
                </c:pt>
                <c:pt idx="5">
                  <c:v>13.1</c:v>
                </c:pt>
                <c:pt idx="6">
                  <c:v>8.4</c:v>
                </c:pt>
                <c:pt idx="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275008"/>
        <c:axId val="193276544"/>
        <c:axId val="0"/>
      </c:bar3DChart>
      <c:catAx>
        <c:axId val="193275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93276544"/>
        <c:crosses val="autoZero"/>
        <c:auto val="1"/>
        <c:lblAlgn val="ctr"/>
        <c:lblOffset val="100"/>
        <c:noMultiLvlLbl val="0"/>
      </c:catAx>
      <c:valAx>
        <c:axId val="19327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32750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3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45517164759471"/>
          <c:y val="1.2534517553208866E-2"/>
          <c:w val="0.83954482835240529"/>
          <c:h val="0.620010784258863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Лист1!$G$20</c:f>
              <c:strCache>
                <c:ptCount val="1"/>
                <c:pt idx="0">
                  <c:v>Доля в 2019 г., 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Лист1!$F$21:$F$27</c:f>
              <c:strCache>
                <c:ptCount val="7"/>
                <c:pt idx="0">
                  <c:v>денежная взятка</c:v>
                </c:pt>
                <c:pt idx="1">
                  <c:v>злоупотребление служебным положением для получения выгоды в личных целях</c:v>
                </c:pt>
                <c:pt idx="2">
                  <c:v>использование бюджетных денег в корыстных целях</c:v>
                </c:pt>
                <c:pt idx="3">
                  <c:v>взятка в виде подарка</c:v>
                </c:pt>
                <c:pt idx="4">
                  <c:v>предоставление льгот другим лицам в корыстных целях</c:v>
                </c:pt>
                <c:pt idx="5">
                  <c:v>другое</c:v>
                </c:pt>
                <c:pt idx="6">
                  <c:v>Выбрали первые 5 пунктов</c:v>
                </c:pt>
              </c:strCache>
            </c:strRef>
          </c:cat>
          <c:val>
            <c:numRef>
              <c:f>Лист1!$G$21:$G$27</c:f>
              <c:numCache>
                <c:formatCode>General</c:formatCode>
                <c:ptCount val="7"/>
                <c:pt idx="0">
                  <c:v>72</c:v>
                </c:pt>
                <c:pt idx="1">
                  <c:v>54</c:v>
                </c:pt>
                <c:pt idx="2">
                  <c:v>27</c:v>
                </c:pt>
                <c:pt idx="3">
                  <c:v>17</c:v>
                </c:pt>
                <c:pt idx="4">
                  <c:v>11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Лист1!$H$20</c:f>
              <c:strCache>
                <c:ptCount val="1"/>
                <c:pt idx="0">
                  <c:v>Доля в 2021 г., %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Лист1!$F$21:$F$27</c:f>
              <c:strCache>
                <c:ptCount val="7"/>
                <c:pt idx="0">
                  <c:v>денежная взятка</c:v>
                </c:pt>
                <c:pt idx="1">
                  <c:v>злоупотребление служебным положением для получения выгоды в личных целях</c:v>
                </c:pt>
                <c:pt idx="2">
                  <c:v>использование бюджетных денег в корыстных целях</c:v>
                </c:pt>
                <c:pt idx="3">
                  <c:v>взятка в виде подарка</c:v>
                </c:pt>
                <c:pt idx="4">
                  <c:v>предоставление льгот другим лицам в корыстных целях</c:v>
                </c:pt>
                <c:pt idx="5">
                  <c:v>другое</c:v>
                </c:pt>
                <c:pt idx="6">
                  <c:v>Выбрали первые 5 пунктов</c:v>
                </c:pt>
              </c:strCache>
            </c:strRef>
          </c:cat>
          <c:val>
            <c:numRef>
              <c:f>Лист1!$H$21:$H$27</c:f>
              <c:numCache>
                <c:formatCode>General</c:formatCode>
                <c:ptCount val="7"/>
                <c:pt idx="0">
                  <c:v>73</c:v>
                </c:pt>
                <c:pt idx="1">
                  <c:v>59</c:v>
                </c:pt>
                <c:pt idx="2">
                  <c:v>31</c:v>
                </c:pt>
                <c:pt idx="3">
                  <c:v>21</c:v>
                </c:pt>
                <c:pt idx="4">
                  <c:v>19</c:v>
                </c:pt>
                <c:pt idx="5">
                  <c:v>4</c:v>
                </c:pt>
                <c:pt idx="6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Лист1!$I$20</c:f>
              <c:strCache>
                <c:ptCount val="1"/>
                <c:pt idx="0">
                  <c:v>Доля в 2022 г., 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31452060882125E-2"/>
                  <c:y val="-2.0539905154157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69858904566149E-2"/>
                  <c:y val="-6.1619715462472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Лист1!$F$21:$F$27</c:f>
              <c:strCache>
                <c:ptCount val="7"/>
                <c:pt idx="0">
                  <c:v>денежная взятка</c:v>
                </c:pt>
                <c:pt idx="1">
                  <c:v>злоупотребление служебным положением для получения выгоды в личных целях</c:v>
                </c:pt>
                <c:pt idx="2">
                  <c:v>использование бюджетных денег в корыстных целях</c:v>
                </c:pt>
                <c:pt idx="3">
                  <c:v>взятка в виде подарка</c:v>
                </c:pt>
                <c:pt idx="4">
                  <c:v>предоставление льгот другим лицам в корыстных целях</c:v>
                </c:pt>
                <c:pt idx="5">
                  <c:v>другое</c:v>
                </c:pt>
                <c:pt idx="6">
                  <c:v>Выбрали первые 5 пунктов</c:v>
                </c:pt>
              </c:strCache>
            </c:strRef>
          </c:cat>
          <c:val>
            <c:numRef>
              <c:f>Лист1!$I$21:$I$27</c:f>
              <c:numCache>
                <c:formatCode>General</c:formatCode>
                <c:ptCount val="7"/>
                <c:pt idx="0">
                  <c:v>71.5</c:v>
                </c:pt>
                <c:pt idx="1">
                  <c:v>63.7</c:v>
                </c:pt>
                <c:pt idx="2">
                  <c:v>40.799999999999997</c:v>
                </c:pt>
                <c:pt idx="3">
                  <c:v>34.9</c:v>
                </c:pt>
                <c:pt idx="4">
                  <c:v>31.2</c:v>
                </c:pt>
                <c:pt idx="5">
                  <c:v>5.8</c:v>
                </c:pt>
                <c:pt idx="6">
                  <c:v>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099136"/>
        <c:axId val="53109120"/>
        <c:axId val="0"/>
      </c:bar3DChart>
      <c:catAx>
        <c:axId val="53099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53109120"/>
        <c:crosses val="autoZero"/>
        <c:auto val="1"/>
        <c:lblAlgn val="ctr"/>
        <c:lblOffset val="100"/>
        <c:noMultiLvlLbl val="0"/>
      </c:catAx>
      <c:valAx>
        <c:axId val="53109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30991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Ранжир респондентов знающих определение слова коррупция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Лист4!$E$51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Лист4!$B$52:$B$67</c:f>
              <c:strCache>
                <c:ptCount val="16"/>
                <c:pt idx="1">
                  <c:v>ФФМиКН</c:v>
                </c:pt>
                <c:pt idx="2">
                  <c:v>ИФ</c:v>
                </c:pt>
                <c:pt idx="3">
                  <c:v>ХФ</c:v>
                </c:pt>
                <c:pt idx="4">
                  <c:v>СФ</c:v>
                </c:pt>
                <c:pt idx="5">
                  <c:v>ФВ</c:v>
                </c:pt>
                <c:pt idx="6">
                  <c:v>ФПиФ</c:v>
                </c:pt>
                <c:pt idx="7">
                  <c:v>ЮИ</c:v>
                </c:pt>
                <c:pt idx="8">
                  <c:v>ФФИиИТ</c:v>
                </c:pt>
                <c:pt idx="9">
                  <c:v>Физ.Ф</c:v>
                </c:pt>
                <c:pt idx="10">
                  <c:v>ФК</c:v>
                </c:pt>
                <c:pt idx="11">
                  <c:v>ФУ</c:v>
                </c:pt>
                <c:pt idx="12">
                  <c:v>ЭФ</c:v>
                </c:pt>
                <c:pt idx="13">
                  <c:v>Фил.Ф</c:v>
                </c:pt>
                <c:pt idx="14">
                  <c:v>БФ</c:v>
                </c:pt>
                <c:pt idx="15">
                  <c:v>по ДГУ</c:v>
                </c:pt>
              </c:strCache>
            </c:strRef>
          </c:cat>
          <c:val>
            <c:numRef>
              <c:f>Лист4!$E$52:$E$67</c:f>
              <c:numCache>
                <c:formatCode>General</c:formatCode>
                <c:ptCount val="16"/>
                <c:pt idx="1">
                  <c:v>84</c:v>
                </c:pt>
                <c:pt idx="2">
                  <c:v>68.3</c:v>
                </c:pt>
                <c:pt idx="3">
                  <c:v>65.2</c:v>
                </c:pt>
                <c:pt idx="4">
                  <c:v>60</c:v>
                </c:pt>
                <c:pt idx="5">
                  <c:v>40</c:v>
                </c:pt>
                <c:pt idx="6">
                  <c:v>26.3</c:v>
                </c:pt>
                <c:pt idx="7">
                  <c:v>24.1</c:v>
                </c:pt>
                <c:pt idx="8">
                  <c:v>13</c:v>
                </c:pt>
                <c:pt idx="9">
                  <c:v>13</c:v>
                </c:pt>
                <c:pt idx="10">
                  <c:v>8.3000000000000007</c:v>
                </c:pt>
                <c:pt idx="11">
                  <c:v>4.5999999999999996</c:v>
                </c:pt>
                <c:pt idx="12">
                  <c:v>4.2</c:v>
                </c:pt>
                <c:pt idx="13">
                  <c:v>3.6</c:v>
                </c:pt>
                <c:pt idx="14">
                  <c:v>2.9</c:v>
                </c:pt>
                <c:pt idx="15">
                  <c:v>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2293504"/>
        <c:axId val="192299392"/>
        <c:axId val="0"/>
      </c:bar3DChart>
      <c:catAx>
        <c:axId val="1922935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2299392"/>
        <c:crosses val="autoZero"/>
        <c:auto val="1"/>
        <c:lblAlgn val="ctr"/>
        <c:lblOffset val="100"/>
        <c:noMultiLvlLbl val="0"/>
      </c:catAx>
      <c:valAx>
        <c:axId val="1922993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2293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в 2019 г., %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1.5459533812612081E-2"/>
                  <c:y val="6.4525361769654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Лист1!$B$2:$B$7</c:f>
              <c:strCache>
                <c:ptCount val="6"/>
                <c:pt idx="0">
                  <c:v>нет</c:v>
                </c:pt>
                <c:pt idx="1">
                  <c:v>скорее нет</c:v>
                </c:pt>
                <c:pt idx="2">
                  <c:v>скорее да</c:v>
                </c:pt>
                <c:pt idx="3">
                  <c:v>да </c:v>
                </c:pt>
                <c:pt idx="4">
                  <c:v>Кумулятивный "да"</c:v>
                </c:pt>
                <c:pt idx="5">
                  <c:v>Кумулятивный "нет"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63</c:v>
                </c:pt>
                <c:pt idx="1">
                  <c:v>20</c:v>
                </c:pt>
                <c:pt idx="2">
                  <c:v>12</c:v>
                </c:pt>
                <c:pt idx="3">
                  <c:v>4</c:v>
                </c:pt>
                <c:pt idx="4">
                  <c:v>16</c:v>
                </c:pt>
                <c:pt idx="5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Доля в 2021 г., %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9.8378851534804152E-3"/>
                  <c:y val="-1.5055917746252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6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Лист1!$B$2:$B$7</c:f>
              <c:strCache>
                <c:ptCount val="6"/>
                <c:pt idx="0">
                  <c:v>нет</c:v>
                </c:pt>
                <c:pt idx="1">
                  <c:v>скорее нет</c:v>
                </c:pt>
                <c:pt idx="2">
                  <c:v>скорее да</c:v>
                </c:pt>
                <c:pt idx="3">
                  <c:v>да </c:v>
                </c:pt>
                <c:pt idx="4">
                  <c:v>Кумулятивный "да"</c:v>
                </c:pt>
                <c:pt idx="5">
                  <c:v>Кумулятивный "нет"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62</c:v>
                </c:pt>
                <c:pt idx="1">
                  <c:v>23</c:v>
                </c:pt>
                <c:pt idx="2">
                  <c:v>12</c:v>
                </c:pt>
                <c:pt idx="3">
                  <c:v>3</c:v>
                </c:pt>
                <c:pt idx="4">
                  <c:v>15</c:v>
                </c:pt>
                <c:pt idx="5">
                  <c:v>84.8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Доля в 2022 г., 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0270608239145823E-3"/>
                  <c:y val="-8.60338156928728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4324729886974988E-3"/>
                  <c:y val="-8.60338156928728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270608239145823E-3"/>
                  <c:y val="-4.3016907846435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54121647829267E-2"/>
                  <c:y val="-2.1508453923217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270608239146846E-3"/>
                  <c:y val="-1.2905072353930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6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Лист1!$B$2:$B$7</c:f>
              <c:strCache>
                <c:ptCount val="6"/>
                <c:pt idx="0">
                  <c:v>нет</c:v>
                </c:pt>
                <c:pt idx="1">
                  <c:v>скорее нет</c:v>
                </c:pt>
                <c:pt idx="2">
                  <c:v>скорее да</c:v>
                </c:pt>
                <c:pt idx="3">
                  <c:v>да </c:v>
                </c:pt>
                <c:pt idx="4">
                  <c:v>Кумулятивный "да"</c:v>
                </c:pt>
                <c:pt idx="5">
                  <c:v>Кумулятивный "нет"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65.900000000000006</c:v>
                </c:pt>
                <c:pt idx="1">
                  <c:v>22</c:v>
                </c:pt>
                <c:pt idx="2">
                  <c:v>9.4</c:v>
                </c:pt>
                <c:pt idx="3">
                  <c:v>2.6</c:v>
                </c:pt>
                <c:pt idx="4">
                  <c:v>12</c:v>
                </c:pt>
                <c:pt idx="5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022656"/>
        <c:axId val="136040832"/>
        <c:axId val="0"/>
      </c:bar3DChart>
      <c:catAx>
        <c:axId val="136022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36040832"/>
        <c:crosses val="autoZero"/>
        <c:auto val="1"/>
        <c:lblAlgn val="ctr"/>
        <c:lblOffset val="100"/>
        <c:noMultiLvlLbl val="0"/>
      </c:catAx>
      <c:valAx>
        <c:axId val="13604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60226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'Вопрос 2'!$F$37</c:f>
              <c:strCache>
                <c:ptCount val="1"/>
                <c:pt idx="0">
                  <c:v>коммулятивный "да"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'Вопрос 2'!$B$38:$B$54</c:f>
              <c:strCache>
                <c:ptCount val="17"/>
                <c:pt idx="0">
                  <c:v>СФ</c:v>
                </c:pt>
                <c:pt idx="1">
                  <c:v>ФК</c:v>
                </c:pt>
                <c:pt idx="2">
                  <c:v>БФ</c:v>
                </c:pt>
                <c:pt idx="3">
                  <c:v>ФПиФ</c:v>
                </c:pt>
                <c:pt idx="4">
                  <c:v>ФИЯ</c:v>
                </c:pt>
                <c:pt idx="5">
                  <c:v>ЮИ</c:v>
                </c:pt>
                <c:pt idx="6">
                  <c:v>Физ.Ф</c:v>
                </c:pt>
                <c:pt idx="7">
                  <c:v>Фил.Ф</c:v>
                </c:pt>
                <c:pt idx="8">
                  <c:v>ФФИиИТ</c:v>
                </c:pt>
                <c:pt idx="9">
                  <c:v>ЭФ</c:v>
                </c:pt>
                <c:pt idx="10">
                  <c:v>ИФ</c:v>
                </c:pt>
                <c:pt idx="11">
                  <c:v>ФУ</c:v>
                </c:pt>
                <c:pt idx="12">
                  <c:v>ХФ</c:v>
                </c:pt>
                <c:pt idx="13">
                  <c:v>ФМиКН</c:v>
                </c:pt>
                <c:pt idx="14">
                  <c:v>ИЭиУР</c:v>
                </c:pt>
                <c:pt idx="15">
                  <c:v>ФВ</c:v>
                </c:pt>
                <c:pt idx="16">
                  <c:v>ФФКиС</c:v>
                </c:pt>
              </c:strCache>
            </c:strRef>
          </c:cat>
          <c:val>
            <c:numRef>
              <c:f>'Вопрос 2'!$F$38:$F$54</c:f>
              <c:numCache>
                <c:formatCode>0.0</c:formatCode>
                <c:ptCount val="17"/>
                <c:pt idx="0">
                  <c:v>26.666666666666668</c:v>
                </c:pt>
                <c:pt idx="1">
                  <c:v>25</c:v>
                </c:pt>
                <c:pt idx="2">
                  <c:v>17.142857142857142</c:v>
                </c:pt>
                <c:pt idx="3">
                  <c:v>15.789473684210526</c:v>
                </c:pt>
                <c:pt idx="4">
                  <c:v>15.151515151515152</c:v>
                </c:pt>
                <c:pt idx="5">
                  <c:v>14.285714285714285</c:v>
                </c:pt>
                <c:pt idx="6">
                  <c:v>13.043478260869565</c:v>
                </c:pt>
                <c:pt idx="7">
                  <c:v>12.5</c:v>
                </c:pt>
                <c:pt idx="8">
                  <c:v>11.475409836065573</c:v>
                </c:pt>
                <c:pt idx="9">
                  <c:v>9.8591549295774641</c:v>
                </c:pt>
                <c:pt idx="10">
                  <c:v>9.7560975609756095</c:v>
                </c:pt>
                <c:pt idx="11">
                  <c:v>9.2307692307692317</c:v>
                </c:pt>
                <c:pt idx="12">
                  <c:v>8.695652173913043</c:v>
                </c:pt>
                <c:pt idx="13">
                  <c:v>7.6923076923076925</c:v>
                </c:pt>
                <c:pt idx="14" formatCode="0">
                  <c:v>0</c:v>
                </c:pt>
                <c:pt idx="15" formatCode="0">
                  <c:v>0</c:v>
                </c:pt>
                <c:pt idx="16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316544"/>
        <c:axId val="192318080"/>
        <c:axId val="0"/>
      </c:bar3DChart>
      <c:catAx>
        <c:axId val="1923165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2318080"/>
        <c:crosses val="autoZero"/>
        <c:auto val="1"/>
        <c:lblAlgn val="ctr"/>
        <c:lblOffset val="100"/>
        <c:noMultiLvlLbl val="0"/>
      </c:catAx>
      <c:valAx>
        <c:axId val="192318080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92316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Лист1!$C$34</c:f>
              <c:strCache>
                <c:ptCount val="1"/>
                <c:pt idx="0">
                  <c:v>Доля в 2019 г., %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336131002279208E-3"/>
                  <c:y val="-2.2160525964300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Лист1!$B$35:$B$41</c:f>
              <c:strCache>
                <c:ptCount val="7"/>
                <c:pt idx="0">
                  <c:v>нет </c:v>
                </c:pt>
                <c:pt idx="1">
                  <c:v>скорее нет</c:v>
                </c:pt>
                <c:pt idx="2">
                  <c:v>скорее да</c:v>
                </c:pt>
                <c:pt idx="3">
                  <c:v>да </c:v>
                </c:pt>
                <c:pt idx="4">
                  <c:v>Кумулятивный "нет"</c:v>
                </c:pt>
                <c:pt idx="5">
                  <c:v>Кумулятивный "да"</c:v>
                </c:pt>
                <c:pt idx="6">
                  <c:v>Нет ответа</c:v>
                </c:pt>
              </c:strCache>
            </c:strRef>
          </c:cat>
          <c:val>
            <c:numRef>
              <c:f>Лист1!$C$35:$C$41</c:f>
              <c:numCache>
                <c:formatCode>General</c:formatCode>
                <c:ptCount val="7"/>
                <c:pt idx="0">
                  <c:v>41</c:v>
                </c:pt>
                <c:pt idx="1">
                  <c:v>21</c:v>
                </c:pt>
                <c:pt idx="2">
                  <c:v>25</c:v>
                </c:pt>
                <c:pt idx="3">
                  <c:v>9</c:v>
                </c:pt>
                <c:pt idx="4">
                  <c:v>62</c:v>
                </c:pt>
                <c:pt idx="5">
                  <c:v>34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Лист1!$D$34</c:f>
              <c:strCache>
                <c:ptCount val="1"/>
                <c:pt idx="0">
                  <c:v>Доля в 2021 г., %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6806550113960401E-3"/>
                  <c:y val="-1.6116746155854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89048018233664E-2"/>
                  <c:y val="-2.014593269481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4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Лист1!$B$35:$B$41</c:f>
              <c:strCache>
                <c:ptCount val="7"/>
                <c:pt idx="0">
                  <c:v>нет </c:v>
                </c:pt>
                <c:pt idx="1">
                  <c:v>скорее нет</c:v>
                </c:pt>
                <c:pt idx="2">
                  <c:v>скорее да</c:v>
                </c:pt>
                <c:pt idx="3">
                  <c:v>да </c:v>
                </c:pt>
                <c:pt idx="4">
                  <c:v>Кумулятивный "нет"</c:v>
                </c:pt>
                <c:pt idx="5">
                  <c:v>Кумулятивный "да"</c:v>
                </c:pt>
                <c:pt idx="6">
                  <c:v>Нет ответа</c:v>
                </c:pt>
              </c:strCache>
            </c:strRef>
          </c:cat>
          <c:val>
            <c:numRef>
              <c:f>Лист1!$D$35:$D$41</c:f>
              <c:numCache>
                <c:formatCode>General</c:formatCode>
                <c:ptCount val="7"/>
                <c:pt idx="0">
                  <c:v>42</c:v>
                </c:pt>
                <c:pt idx="1">
                  <c:v>26</c:v>
                </c:pt>
                <c:pt idx="2">
                  <c:v>23</c:v>
                </c:pt>
                <c:pt idx="3">
                  <c:v>7</c:v>
                </c:pt>
                <c:pt idx="4">
                  <c:v>68</c:v>
                </c:pt>
                <c:pt idx="5">
                  <c:v>30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Лист1!$E$34</c:f>
              <c:strCache>
                <c:ptCount val="1"/>
                <c:pt idx="0">
                  <c:v>Доля в 2022 г., %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6033572027350496E-2"/>
                  <c:y val="-1.0072966347409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386489043304952E-2"/>
                  <c:y val="-4.0291865389635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025179020512873E-2"/>
                  <c:y val="-8.0583730779273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050358041025746E-2"/>
                  <c:y val="-8.0583730779273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4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Лист1!$B$35:$B$41</c:f>
              <c:strCache>
                <c:ptCount val="7"/>
                <c:pt idx="0">
                  <c:v>нет </c:v>
                </c:pt>
                <c:pt idx="1">
                  <c:v>скорее нет</c:v>
                </c:pt>
                <c:pt idx="2">
                  <c:v>скорее да</c:v>
                </c:pt>
                <c:pt idx="3">
                  <c:v>да </c:v>
                </c:pt>
                <c:pt idx="4">
                  <c:v>Кумулятивный "нет"</c:v>
                </c:pt>
                <c:pt idx="5">
                  <c:v>Кумулятивный "да"</c:v>
                </c:pt>
                <c:pt idx="6">
                  <c:v>Нет ответа</c:v>
                </c:pt>
              </c:strCache>
            </c:strRef>
          </c:cat>
          <c:val>
            <c:numRef>
              <c:f>Лист1!$E$35:$E$41</c:f>
              <c:numCache>
                <c:formatCode>General</c:formatCode>
                <c:ptCount val="7"/>
                <c:pt idx="0">
                  <c:v>49.9</c:v>
                </c:pt>
                <c:pt idx="1">
                  <c:v>22.6</c:v>
                </c:pt>
                <c:pt idx="2">
                  <c:v>20.8</c:v>
                </c:pt>
                <c:pt idx="3">
                  <c:v>5.6</c:v>
                </c:pt>
                <c:pt idx="4">
                  <c:v>72.5</c:v>
                </c:pt>
                <c:pt idx="5">
                  <c:v>26.4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379136"/>
        <c:axId val="192389120"/>
        <c:axId val="0"/>
      </c:bar3DChart>
      <c:catAx>
        <c:axId val="192379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92389120"/>
        <c:crosses val="autoZero"/>
        <c:auto val="1"/>
        <c:lblAlgn val="ctr"/>
        <c:lblOffset val="100"/>
        <c:noMultiLvlLbl val="0"/>
      </c:catAx>
      <c:valAx>
        <c:axId val="192389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23791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'Вопрос 3'!$F$50</c:f>
              <c:strCache>
                <c:ptCount val="1"/>
                <c:pt idx="0">
                  <c:v>Кумулятивный "да", 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'Вопрос 3'!$B$51:$B$68</c:f>
              <c:strCache>
                <c:ptCount val="18"/>
                <c:pt idx="0">
                  <c:v>Социальный </c:v>
                </c:pt>
                <c:pt idx="1">
                  <c:v>Филологический</c:v>
                </c:pt>
                <c:pt idx="2">
                  <c:v>Исторический</c:v>
                </c:pt>
                <c:pt idx="3">
                  <c:v>Иностранных языков</c:v>
                </c:pt>
                <c:pt idx="4">
                  <c:v>Биологический</c:v>
                </c:pt>
                <c:pt idx="5">
                  <c:v>Экономический</c:v>
                </c:pt>
                <c:pt idx="6">
                  <c:v>Управления</c:v>
                </c:pt>
                <c:pt idx="7">
                  <c:v>Математики и компьютерных наук</c:v>
                </c:pt>
                <c:pt idx="8">
                  <c:v>Химический</c:v>
                </c:pt>
                <c:pt idx="9">
                  <c:v>Культуры</c:v>
                </c:pt>
                <c:pt idx="10">
                  <c:v>Психологии и философии</c:v>
                </c:pt>
                <c:pt idx="11">
                  <c:v>Юридический</c:v>
                </c:pt>
                <c:pt idx="12">
                  <c:v>Физический</c:v>
                </c:pt>
                <c:pt idx="13">
                  <c:v>Физической культуры и спорта</c:v>
                </c:pt>
                <c:pt idx="14">
                  <c:v>Информатики и информационных технологий</c:v>
                </c:pt>
                <c:pt idx="15">
                  <c:v>Экологии и устойчивого развития</c:v>
                </c:pt>
                <c:pt idx="16">
                  <c:v>Востоковедения</c:v>
                </c:pt>
                <c:pt idx="17">
                  <c:v>по ДГУ</c:v>
                </c:pt>
              </c:strCache>
            </c:strRef>
          </c:cat>
          <c:val>
            <c:numRef>
              <c:f>'Вопрос 3'!$F$51:$F$68</c:f>
              <c:numCache>
                <c:formatCode>General</c:formatCode>
                <c:ptCount val="18"/>
                <c:pt idx="0">
                  <c:v>46.7</c:v>
                </c:pt>
                <c:pt idx="1">
                  <c:v>37.5</c:v>
                </c:pt>
                <c:pt idx="2">
                  <c:v>36.6</c:v>
                </c:pt>
                <c:pt idx="3">
                  <c:v>34.799999999999997</c:v>
                </c:pt>
                <c:pt idx="4">
                  <c:v>34.299999999999997</c:v>
                </c:pt>
                <c:pt idx="5">
                  <c:v>29.6</c:v>
                </c:pt>
                <c:pt idx="6">
                  <c:v>27.7</c:v>
                </c:pt>
                <c:pt idx="7">
                  <c:v>26.4</c:v>
                </c:pt>
                <c:pt idx="8">
                  <c:v>26.1</c:v>
                </c:pt>
                <c:pt idx="9">
                  <c:v>25</c:v>
                </c:pt>
                <c:pt idx="10">
                  <c:v>21.1</c:v>
                </c:pt>
                <c:pt idx="11">
                  <c:v>21.1</c:v>
                </c:pt>
                <c:pt idx="12">
                  <c:v>17.399999999999999</c:v>
                </c:pt>
                <c:pt idx="13">
                  <c:v>16.7</c:v>
                </c:pt>
                <c:pt idx="14">
                  <c:v>13.1</c:v>
                </c:pt>
                <c:pt idx="15">
                  <c:v>0</c:v>
                </c:pt>
                <c:pt idx="16">
                  <c:v>0</c:v>
                </c:pt>
                <c:pt idx="17">
                  <c:v>26.4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399616"/>
        <c:axId val="192696320"/>
        <c:axId val="0"/>
      </c:bar3DChart>
      <c:catAx>
        <c:axId val="1923996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2696320"/>
        <c:crosses val="autoZero"/>
        <c:auto val="1"/>
        <c:lblAlgn val="ctr"/>
        <c:lblOffset val="100"/>
        <c:noMultiLvlLbl val="0"/>
      </c:catAx>
      <c:valAx>
        <c:axId val="192696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2399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Лист1!$C$73</c:f>
              <c:strCache>
                <c:ptCount val="1"/>
                <c:pt idx="0">
                  <c:v>Доля в 2019 г., %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Лист1!$B$74:$B$80</c:f>
              <c:strCache>
                <c:ptCount val="7"/>
                <c:pt idx="0">
                  <c:v>преподавателем-(ями)</c:v>
                </c:pt>
                <c:pt idx="1">
                  <c:v>дисциплиной-(ами)</c:v>
                </c:pt>
                <c:pt idx="2">
                  <c:v>сотрудником-(ами)</c:v>
                </c:pt>
                <c:pt idx="3">
                  <c:v>деканатом</c:v>
                </c:pt>
                <c:pt idx="4">
                  <c:v>кафедрой-(ами)</c:v>
                </c:pt>
                <c:pt idx="5">
                  <c:v>отделом-(ами)</c:v>
                </c:pt>
                <c:pt idx="6">
                  <c:v>ректоратом</c:v>
                </c:pt>
              </c:strCache>
            </c:strRef>
          </c:cat>
          <c:val>
            <c:numRef>
              <c:f>Лист1!$C$74:$C$80</c:f>
              <c:numCache>
                <c:formatCode>General</c:formatCode>
                <c:ptCount val="7"/>
                <c:pt idx="0">
                  <c:v>1</c:v>
                </c:pt>
                <c:pt idx="1">
                  <c:v>15</c:v>
                </c:pt>
                <c:pt idx="2">
                  <c:v>0</c:v>
                </c:pt>
                <c:pt idx="3">
                  <c:v>2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Лист1!$D$73</c:f>
              <c:strCache>
                <c:ptCount val="1"/>
                <c:pt idx="0">
                  <c:v>Доля в 2021 г., %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277777777777777E-2"/>
                  <c:y val="-1.7077696796923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-1.0673560498077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-2.1347120996153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111111111111212E-2"/>
                  <c:y val="-6.4041362988462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Лист1!$B$74:$B$80</c:f>
              <c:strCache>
                <c:ptCount val="7"/>
                <c:pt idx="0">
                  <c:v>преподавателем-(ями)</c:v>
                </c:pt>
                <c:pt idx="1">
                  <c:v>дисциплиной-(ами)</c:v>
                </c:pt>
                <c:pt idx="2">
                  <c:v>сотрудником-(ами)</c:v>
                </c:pt>
                <c:pt idx="3">
                  <c:v>деканатом</c:v>
                </c:pt>
                <c:pt idx="4">
                  <c:v>кафедрой-(ами)</c:v>
                </c:pt>
                <c:pt idx="5">
                  <c:v>отделом-(ами)</c:v>
                </c:pt>
                <c:pt idx="6">
                  <c:v>ректоратом</c:v>
                </c:pt>
              </c:strCache>
            </c:strRef>
          </c:cat>
          <c:val>
            <c:numRef>
              <c:f>Лист1!$D$74:$D$80</c:f>
              <c:numCache>
                <c:formatCode>General</c:formatCode>
                <c:ptCount val="7"/>
                <c:pt idx="0">
                  <c:v>10.4</c:v>
                </c:pt>
                <c:pt idx="1">
                  <c:v>4.0999999999999996</c:v>
                </c:pt>
                <c:pt idx="2">
                  <c:v>0.5</c:v>
                </c:pt>
                <c:pt idx="3">
                  <c:v>0.7</c:v>
                </c:pt>
                <c:pt idx="4">
                  <c:v>1.4</c:v>
                </c:pt>
                <c:pt idx="5">
                  <c:v>1.4</c:v>
                </c:pt>
                <c:pt idx="6">
                  <c:v>0.3</c:v>
                </c:pt>
              </c:numCache>
            </c:numRef>
          </c:val>
        </c:ser>
        <c:ser>
          <c:idx val="2"/>
          <c:order val="2"/>
          <c:tx>
            <c:strRef>
              <c:f>Лист1!$E$73</c:f>
              <c:strCache>
                <c:ptCount val="1"/>
                <c:pt idx="0">
                  <c:v>Доля в 2022 г., 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66E-2"/>
                  <c:y val="-4.2694241992308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00000000000001E-2"/>
                  <c:y val="-2.1347120996154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4444444444445E-2"/>
                  <c:y val="-1.0673560498077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8E-2"/>
                  <c:y val="-8.5388483984616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666666666666566E-2"/>
                  <c:y val="-6.4041362988462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666666666666666E-2"/>
                  <c:y val="-4.2694241992308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Лист1!$B$74:$B$80</c:f>
              <c:strCache>
                <c:ptCount val="7"/>
                <c:pt idx="0">
                  <c:v>преподавателем-(ями)</c:v>
                </c:pt>
                <c:pt idx="1">
                  <c:v>дисциплиной-(ами)</c:v>
                </c:pt>
                <c:pt idx="2">
                  <c:v>сотрудником-(ами)</c:v>
                </c:pt>
                <c:pt idx="3">
                  <c:v>деканатом</c:v>
                </c:pt>
                <c:pt idx="4">
                  <c:v>кафедрой-(ами)</c:v>
                </c:pt>
                <c:pt idx="5">
                  <c:v>отделом-(ами)</c:v>
                </c:pt>
                <c:pt idx="6">
                  <c:v>ректоратом</c:v>
                </c:pt>
              </c:strCache>
            </c:strRef>
          </c:cat>
          <c:val>
            <c:numRef>
              <c:f>Лист1!$E$74:$E$80</c:f>
              <c:numCache>
                <c:formatCode>General</c:formatCode>
                <c:ptCount val="7"/>
                <c:pt idx="0">
                  <c:v>9.9</c:v>
                </c:pt>
                <c:pt idx="1">
                  <c:v>3.4</c:v>
                </c:pt>
                <c:pt idx="2">
                  <c:v>1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736640"/>
        <c:axId val="192754816"/>
        <c:axId val="0"/>
      </c:bar3DChart>
      <c:catAx>
        <c:axId val="192736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92754816"/>
        <c:crosses val="autoZero"/>
        <c:auto val="1"/>
        <c:lblAlgn val="ctr"/>
        <c:lblOffset val="100"/>
        <c:noMultiLvlLbl val="0"/>
      </c:catAx>
      <c:valAx>
        <c:axId val="192754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27366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Лист1!$C$88</c:f>
              <c:strCache>
                <c:ptCount val="1"/>
                <c:pt idx="0">
                  <c:v>Доля в 2019 г., %</c:v>
                </c:pt>
              </c:strCache>
            </c:strRef>
          </c:tx>
          <c:invertIfNegative val="0"/>
          <c:cat>
            <c:strRef>
              <c:f>Лист1!$B$89:$B$94</c:f>
              <c:strCache>
                <c:ptCount val="6"/>
                <c:pt idx="0">
                  <c:v>скорее да</c:v>
                </c:pt>
                <c:pt idx="1">
                  <c:v>да</c:v>
                </c:pt>
                <c:pt idx="2">
                  <c:v>скорее нет</c:v>
                </c:pt>
                <c:pt idx="3">
                  <c:v>нет</c:v>
                </c:pt>
                <c:pt idx="4">
                  <c:v>Кумулятивный "да"</c:v>
                </c:pt>
                <c:pt idx="5">
                  <c:v>Кумулятивный "нет"</c:v>
                </c:pt>
              </c:strCache>
            </c:strRef>
          </c:cat>
          <c:val>
            <c:numRef>
              <c:f>Лист1!$C$89:$C$94</c:f>
              <c:numCache>
                <c:formatCode>General</c:formatCode>
                <c:ptCount val="6"/>
                <c:pt idx="0">
                  <c:v>33</c:v>
                </c:pt>
                <c:pt idx="1">
                  <c:v>27</c:v>
                </c:pt>
                <c:pt idx="2">
                  <c:v>23</c:v>
                </c:pt>
                <c:pt idx="3">
                  <c:v>15</c:v>
                </c:pt>
                <c:pt idx="4">
                  <c:v>59</c:v>
                </c:pt>
                <c:pt idx="5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Лист1!$D$88</c:f>
              <c:strCache>
                <c:ptCount val="1"/>
                <c:pt idx="0">
                  <c:v>Доля в 2021 г., %</c:v>
                </c:pt>
              </c:strCache>
            </c:strRef>
          </c:tx>
          <c:invertIfNegative val="0"/>
          <c:cat>
            <c:strRef>
              <c:f>Лист1!$B$89:$B$94</c:f>
              <c:strCache>
                <c:ptCount val="6"/>
                <c:pt idx="0">
                  <c:v>скорее да</c:v>
                </c:pt>
                <c:pt idx="1">
                  <c:v>да</c:v>
                </c:pt>
                <c:pt idx="2">
                  <c:v>скорее нет</c:v>
                </c:pt>
                <c:pt idx="3">
                  <c:v>нет</c:v>
                </c:pt>
                <c:pt idx="4">
                  <c:v>Кумулятивный "да"</c:v>
                </c:pt>
                <c:pt idx="5">
                  <c:v>Кумулятивный "нет"</c:v>
                </c:pt>
              </c:strCache>
            </c:strRef>
          </c:cat>
          <c:val>
            <c:numRef>
              <c:f>Лист1!$D$89:$D$94</c:f>
              <c:numCache>
                <c:formatCode>General</c:formatCode>
                <c:ptCount val="6"/>
                <c:pt idx="0">
                  <c:v>35.1</c:v>
                </c:pt>
                <c:pt idx="1">
                  <c:v>26.7</c:v>
                </c:pt>
                <c:pt idx="2">
                  <c:v>20.9</c:v>
                </c:pt>
                <c:pt idx="3">
                  <c:v>15.6</c:v>
                </c:pt>
                <c:pt idx="4">
                  <c:v>61.8</c:v>
                </c:pt>
                <c:pt idx="5">
                  <c:v>36.4</c:v>
                </c:pt>
              </c:numCache>
            </c:numRef>
          </c:val>
        </c:ser>
        <c:ser>
          <c:idx val="2"/>
          <c:order val="2"/>
          <c:tx>
            <c:strRef>
              <c:f>Лист1!$E$88</c:f>
              <c:strCache>
                <c:ptCount val="1"/>
                <c:pt idx="0">
                  <c:v>Доля в 2022 г., %</c:v>
                </c:pt>
              </c:strCache>
            </c:strRef>
          </c:tx>
          <c:invertIfNegative val="0"/>
          <c:cat>
            <c:strRef>
              <c:f>Лист1!$B$89:$B$94</c:f>
              <c:strCache>
                <c:ptCount val="6"/>
                <c:pt idx="0">
                  <c:v>скорее да</c:v>
                </c:pt>
                <c:pt idx="1">
                  <c:v>да</c:v>
                </c:pt>
                <c:pt idx="2">
                  <c:v>скорее нет</c:v>
                </c:pt>
                <c:pt idx="3">
                  <c:v>нет</c:v>
                </c:pt>
                <c:pt idx="4">
                  <c:v>Кумулятивный "да"</c:v>
                </c:pt>
                <c:pt idx="5">
                  <c:v>Кумулятивный "нет"</c:v>
                </c:pt>
              </c:strCache>
            </c:strRef>
          </c:cat>
          <c:val>
            <c:numRef>
              <c:f>Лист1!$E$89:$E$94</c:f>
              <c:numCache>
                <c:formatCode>General</c:formatCode>
                <c:ptCount val="6"/>
                <c:pt idx="0">
                  <c:v>39.200000000000003</c:v>
                </c:pt>
                <c:pt idx="1">
                  <c:v>28</c:v>
                </c:pt>
                <c:pt idx="2">
                  <c:v>18.399999999999999</c:v>
                </c:pt>
                <c:pt idx="3">
                  <c:v>12.4</c:v>
                </c:pt>
                <c:pt idx="4">
                  <c:v>67.2</c:v>
                </c:pt>
                <c:pt idx="5">
                  <c:v>30.8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414464"/>
        <c:axId val="192416000"/>
        <c:axId val="0"/>
      </c:bar3DChart>
      <c:catAx>
        <c:axId val="192414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92416000"/>
        <c:crosses val="autoZero"/>
        <c:auto val="1"/>
        <c:lblAlgn val="ctr"/>
        <c:lblOffset val="100"/>
        <c:noMultiLvlLbl val="0"/>
      </c:catAx>
      <c:valAx>
        <c:axId val="192416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24144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0.19862</cdr:x>
      <cdr:y>0.03769</cdr:y>
    </cdr:from>
    <cdr:to>
      <cdr:x>0.87737</cdr:x>
      <cdr:y>0.13819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1095375" y="142875"/>
          <a:ext cx="374332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28038-C135-4A42-AB14-55C7F930E26D}" type="datetimeFigureOut">
              <a:rPr lang="ru-RU" smtClean="0"/>
              <a:t>29.09.2023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D0592-D5E8-47B2-BB6C-6DF278E9F4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97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опрошенных студентов по факультетам/институтам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D0592-D5E8-47B2-BB6C-6DF278E9F4A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2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2DEF-E29C-46C7-92B8-943EA0A70421}" type="datetimeFigureOut">
              <a:rPr lang="ru-RU" smtClean="0"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A0D-BA34-4943-9B46-D61BCB3B0C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41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2DEF-E29C-46C7-92B8-943EA0A70421}" type="datetimeFigureOut">
              <a:rPr lang="ru-RU" smtClean="0"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A0D-BA34-4943-9B46-D61BCB3B0C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37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2DEF-E29C-46C7-92B8-943EA0A70421}" type="datetimeFigureOut">
              <a:rPr lang="ru-RU" smtClean="0"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A0D-BA34-4943-9B46-D61BCB3B0C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6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2DEF-E29C-46C7-92B8-943EA0A70421}" type="datetimeFigureOut">
              <a:rPr lang="ru-RU" smtClean="0"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A0D-BA34-4943-9B46-D61BCB3B0C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04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2DEF-E29C-46C7-92B8-943EA0A70421}" type="datetimeFigureOut">
              <a:rPr lang="ru-RU" smtClean="0"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A0D-BA34-4943-9B46-D61BCB3B0C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75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2DEF-E29C-46C7-92B8-943EA0A70421}" type="datetimeFigureOut">
              <a:rPr lang="ru-RU" smtClean="0"/>
              <a:t>29.09.2023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A0D-BA34-4943-9B46-D61BCB3B0C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98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2DEF-E29C-46C7-92B8-943EA0A70421}" type="datetimeFigureOut">
              <a:rPr lang="ru-RU" smtClean="0"/>
              <a:t>29.09.2023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A0D-BA34-4943-9B46-D61BCB3B0C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05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2DEF-E29C-46C7-92B8-943EA0A70421}" type="datetimeFigureOut">
              <a:rPr lang="ru-RU" smtClean="0"/>
              <a:t>29.09.2023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A0D-BA34-4943-9B46-D61BCB3B0C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3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2DEF-E29C-46C7-92B8-943EA0A70421}" type="datetimeFigureOut">
              <a:rPr lang="ru-RU" smtClean="0"/>
              <a:t>29.09.2023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A0D-BA34-4943-9B46-D61BCB3B0C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78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2DEF-E29C-46C7-92B8-943EA0A70421}" type="datetimeFigureOut">
              <a:rPr lang="ru-RU" smtClean="0"/>
              <a:t>29.09.2023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A0D-BA34-4943-9B46-D61BCB3B0C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10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2DEF-E29C-46C7-92B8-943EA0A70421}" type="datetimeFigureOut">
              <a:rPr lang="ru-RU" smtClean="0"/>
              <a:t>29.09.2023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A0D-BA34-4943-9B46-D61BCB3B0C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85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12DEF-E29C-46C7-92B8-943EA0A70421}" type="datetimeFigureOut">
              <a:rPr lang="ru-RU" smtClean="0"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9A0D-BA34-4943-9B46-D61BCB3B0C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77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154" y="184482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ВЫЯВЛЕНИЕ КОРРУПЦИОННЫХ ЯВЛЕНИЙ В ОБРАЗОВАТЕЛЬНОМ ПРОЦЕССЕ ДГУ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9642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 ДГУ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9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810906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11663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Вы сами попадали в коррупционные ситуации в ДГУ, то это было связано с (укажите название подразделения, дисциплины, фамилии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22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652836"/>
              </p:ext>
            </p:extLst>
          </p:nvPr>
        </p:nvGraphicFramePr>
        <p:xfrm>
          <a:off x="0" y="1086128"/>
          <a:ext cx="9144000" cy="577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2606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считаете, борется ли администрация университета с явлением коррупции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ДГУ, %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2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3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 респондентов в разрезе факультетов по вопросу  борется ли администрация университета с явлением коррупции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ДГУ.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391461"/>
              </p:ext>
            </p:extLst>
          </p:nvPr>
        </p:nvGraphicFramePr>
        <p:xfrm>
          <a:off x="251520" y="1412776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10960" y="908720"/>
            <a:ext cx="3289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Кумулятивный "да", %</a:t>
            </a:r>
          </a:p>
        </p:txBody>
      </p:sp>
    </p:spTree>
    <p:extLst>
      <p:ext uri="{BB962C8B-B14F-4D97-AF65-F5344CB8AC3E}">
        <p14:creationId xmlns:p14="http://schemas.microsoft.com/office/powerpoint/2010/main" val="21415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240800"/>
              </p:ext>
            </p:extLst>
          </p:nvPr>
        </p:nvGraphicFramePr>
        <p:xfrm>
          <a:off x="1091972" y="776968"/>
          <a:ext cx="6960055" cy="530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260649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Знаете ли Вы об антикоррупционных мероприятиях или программах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ДГУ,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62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07671"/>
              </p:ext>
            </p:extLst>
          </p:nvPr>
        </p:nvGraphicFramePr>
        <p:xfrm>
          <a:off x="-324544" y="620688"/>
          <a:ext cx="9721080" cy="619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3363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причинами, побуждающими студента дать взятку, являются (можно выбрать несколько вариантов ответа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946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861848"/>
              </p:ext>
            </p:extLst>
          </p:nvPr>
        </p:nvGraphicFramePr>
        <p:xfrm>
          <a:off x="-1016" y="499279"/>
          <a:ext cx="9145016" cy="630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949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считаете, кто чаще всего оказывается инициатором факта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коррупции, %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10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018569"/>
              </p:ext>
            </p:extLst>
          </p:nvPr>
        </p:nvGraphicFramePr>
        <p:xfrm>
          <a:off x="-324544" y="764704"/>
          <a:ext cx="9793088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1663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необходимо предпринять, чтобы снизить уровень коррупции в ДГУ (можно выбрать несколько вариантов ответа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27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респондент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402 (52,5%) предлагает, в случае вымогательства, обращаться к руководству вуза и правоохранительным органам.</a:t>
            </a:r>
          </a:p>
          <a:p>
            <a:pPr fontAlgn="base"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На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20,8% увеличилось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количество респондентов выбравших этот вариант ответа по сравнению с 2021 годом и на 29,5% по сравнению с 2019 годом.</a:t>
            </a:r>
          </a:p>
          <a:p>
            <a:pPr fontAlgn="base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Около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половины респондентов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356 (46,5%) считают, что снижению коррупции в ДГУ будет способствовать увеличение зарплаты преподавателям.</a:t>
            </a:r>
          </a:p>
          <a:p>
            <a:pPr fontAlgn="base"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респондентов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202 (26,4%) считают, что снижению уровня коррупции в ДГУ будет способствовать проведение экзаменов и зачетов в форме простого тестирования, и каждый пятый – в форме компьютерного тестирования (19,2%).</a:t>
            </a:r>
          </a:p>
          <a:p>
            <a:pPr fontAlgn="base"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fontAlgn="base"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Следует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отметить, что ранжирование путей к победе над коррупцией (кроме двух первых вариантов) совпало с мнением студентов, опрошенных в 2021и 2019 гг.</a:t>
            </a:r>
          </a:p>
        </p:txBody>
      </p:sp>
    </p:spTree>
    <p:extLst>
      <p:ext uri="{BB962C8B-B14F-4D97-AF65-F5344CB8AC3E}">
        <p14:creationId xmlns:p14="http://schemas.microsoft.com/office/powerpoint/2010/main" val="1087094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0324" y="2474893"/>
            <a:ext cx="59233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Спасибо за внимание  </a:t>
            </a:r>
          </a:p>
        </p:txBody>
      </p:sp>
    </p:spTree>
    <p:extLst>
      <p:ext uri="{BB962C8B-B14F-4D97-AF65-F5344CB8AC3E}">
        <p14:creationId xmlns:p14="http://schemas.microsoft.com/office/powerpoint/2010/main" val="234021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306033"/>
              </p:ext>
            </p:extLst>
          </p:nvPr>
        </p:nvGraphicFramePr>
        <p:xfrm>
          <a:off x="251520" y="548673"/>
          <a:ext cx="8712967" cy="6120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3168352"/>
                <a:gridCol w="1296144"/>
                <a:gridCol w="1224136"/>
                <a:gridCol w="1080120"/>
                <a:gridCol w="1512167"/>
              </a:tblGrid>
              <a:tr h="63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Институт/факультет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респондентов,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респондентов,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 курсы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опрошенных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студентов на 01.05.2022 г.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</a:tr>
              <a:tr h="2805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Биологический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5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Востоковедения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5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Исторический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5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5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Социальный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5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5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Филологический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611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Информатики и информационных технологий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5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Иностранных языков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5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Математики и компьютерных наук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5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Психологии и философии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5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5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Химический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5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Экологии и устойчивого развития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5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Физической культуры и спорта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5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Экономический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5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Юридический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1575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9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21" marR="635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Общий итог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703/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91,9%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62/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8,1%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5978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94392" y="23476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Количество опрошенных студентов по факультетам/институтам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3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03648" y="788804"/>
            <a:ext cx="6310709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Соотношение респондентов по гендерному составу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80074387"/>
              </p:ext>
            </p:extLst>
          </p:nvPr>
        </p:nvGraphicFramePr>
        <p:xfrm>
          <a:off x="1259632" y="620688"/>
          <a:ext cx="670872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077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32817"/>
              </p:ext>
            </p:extLst>
          </p:nvPr>
        </p:nvGraphicFramePr>
        <p:xfrm>
          <a:off x="35496" y="476672"/>
          <a:ext cx="9217024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34505" y="10734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моём понимании коррупция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это…,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4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738066"/>
              </p:ext>
            </p:extLst>
          </p:nvPr>
        </p:nvGraphicFramePr>
        <p:xfrm>
          <a:off x="395536" y="332656"/>
          <a:ext cx="849694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781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931570"/>
              </p:ext>
            </p:extLst>
          </p:nvPr>
        </p:nvGraphicFramePr>
        <p:xfrm>
          <a:off x="107504" y="764704"/>
          <a:ext cx="9036495" cy="59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11663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Считают ли респонденты коррупцию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нормальным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явлением,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5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429305"/>
              </p:ext>
            </p:extLst>
          </p:nvPr>
        </p:nvGraphicFramePr>
        <p:xfrm>
          <a:off x="179512" y="1916832"/>
          <a:ext cx="8784976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33265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 респондентов в разрезе факультетов по вопросу  считают ли коррупцию нормальным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явлением (%)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78987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Почти треть (26,7%) опрошенных студентов на социальном факультете считают коррупцию нормальных явлением, четверть (25%) опрошенных на факультете культуры, пятая (17,1) часть на биологическом факультете и по университету одна десятая (12%) часть.</a:t>
            </a:r>
          </a:p>
          <a:p>
            <a:pPr fontAlgn="base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25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998662"/>
              </p:ext>
            </p:extLst>
          </p:nvPr>
        </p:nvGraphicFramePr>
        <p:xfrm>
          <a:off x="-180528" y="553998"/>
          <a:ext cx="9505056" cy="6304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8466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Готовы ли Вы сами, в случае необходимости, дать взятку (деньги, подарок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14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88639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 респондентов в разрезе факультетов по вопросу  готовности дать взятку в случае необходимости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41751"/>
              </p:ext>
            </p:extLst>
          </p:nvPr>
        </p:nvGraphicFramePr>
        <p:xfrm>
          <a:off x="467544" y="1916832"/>
          <a:ext cx="82089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82350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десяти факультетах больше четверти обучающихся готовы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случае необходимости, дать взятку (деньги, подарок)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9380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658</Words>
  <Application>Microsoft Office PowerPoint</Application>
  <PresentationFormat>Экран (4:3)</PresentationFormat>
  <Paragraphs>225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54</cp:revision>
  <dcterms:created xsi:type="dcterms:W3CDTF">2021-09-27T08:11:31Z</dcterms:created>
  <dcterms:modified xsi:type="dcterms:W3CDTF">2023-09-29T09:47:21Z</dcterms:modified>
</cp:coreProperties>
</file>